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792" r:id="rId1"/>
    <p:sldMasterId id="2147483832" r:id="rId2"/>
  </p:sldMasterIdLst>
  <p:notesMasterIdLst>
    <p:notesMasterId r:id="rId40"/>
  </p:notesMasterIdLst>
  <p:sldIdLst>
    <p:sldId id="314" r:id="rId3"/>
    <p:sldId id="368" r:id="rId4"/>
    <p:sldId id="256"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6" r:id="rId24"/>
    <p:sldId id="354" r:id="rId25"/>
    <p:sldId id="355" r:id="rId26"/>
    <p:sldId id="357" r:id="rId27"/>
    <p:sldId id="364" r:id="rId28"/>
    <p:sldId id="365" r:id="rId29"/>
    <p:sldId id="366" r:id="rId30"/>
    <p:sldId id="367" r:id="rId31"/>
    <p:sldId id="306" r:id="rId32"/>
    <p:sldId id="307" r:id="rId33"/>
    <p:sldId id="308" r:id="rId34"/>
    <p:sldId id="309" r:id="rId35"/>
    <p:sldId id="310" r:id="rId36"/>
    <p:sldId id="311" r:id="rId37"/>
    <p:sldId id="312" r:id="rId38"/>
    <p:sldId id="313" r:id="rId39"/>
  </p:sldIdLst>
  <p:sldSz cx="9144000" cy="6858000" type="screen4x3"/>
  <p:notesSz cx="6858000" cy="9144000"/>
  <p:defaultTextStyle>
    <a:defPPr>
      <a:defRPr lang="tr-TR"/>
    </a:defPPr>
    <a:lvl1pPr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1pPr>
    <a:lvl2pPr marL="228600" indent="2286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2pPr>
    <a:lvl3pPr marL="457200" indent="4572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3pPr>
    <a:lvl4pPr marL="685800" indent="6858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4pPr>
    <a:lvl5pPr marL="914400" indent="9144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5pPr>
    <a:lvl6pPr marL="2286000" algn="l" defTabSz="914400" rtl="0" eaLnBrk="1" latinLnBrk="0" hangingPunct="1">
      <a:defRPr sz="1200" kern="1200">
        <a:solidFill>
          <a:srgbClr val="000000"/>
        </a:solidFill>
        <a:latin typeface="Helvetica" charset="0"/>
        <a:ea typeface="Helvetica" charset="0"/>
        <a:cs typeface="Helvetica" charset="0"/>
        <a:sym typeface="Helvetica" charset="0"/>
      </a:defRPr>
    </a:lvl6pPr>
    <a:lvl7pPr marL="2743200" algn="l" defTabSz="914400" rtl="0" eaLnBrk="1" latinLnBrk="0" hangingPunct="1">
      <a:defRPr sz="1200" kern="1200">
        <a:solidFill>
          <a:srgbClr val="000000"/>
        </a:solidFill>
        <a:latin typeface="Helvetica" charset="0"/>
        <a:ea typeface="Helvetica" charset="0"/>
        <a:cs typeface="Helvetica" charset="0"/>
        <a:sym typeface="Helvetica" charset="0"/>
      </a:defRPr>
    </a:lvl7pPr>
    <a:lvl8pPr marL="3200400" algn="l" defTabSz="914400" rtl="0" eaLnBrk="1" latinLnBrk="0" hangingPunct="1">
      <a:defRPr sz="1200" kern="1200">
        <a:solidFill>
          <a:srgbClr val="000000"/>
        </a:solidFill>
        <a:latin typeface="Helvetica" charset="0"/>
        <a:ea typeface="Helvetica" charset="0"/>
        <a:cs typeface="Helvetica" charset="0"/>
        <a:sym typeface="Helvetica" charset="0"/>
      </a:defRPr>
    </a:lvl8pPr>
    <a:lvl9pPr marL="3657600" algn="l" defTabSz="914400" rtl="0" eaLnBrk="1" latinLnBrk="0" hangingPunct="1">
      <a:defRPr sz="1200" kern="1200">
        <a:solidFill>
          <a:srgbClr val="000000"/>
        </a:solidFill>
        <a:latin typeface="Helvetica" charset="0"/>
        <a:ea typeface="Helvetica" charset="0"/>
        <a:cs typeface="Helvetica" charset="0"/>
        <a:sym typeface="Helvetica"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0" d="100"/>
          <a:sy n="60" d="100"/>
        </p:scale>
        <p:origin x="1460"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
          <p:cNvSpPr>
            <a:spLocks noGrp="1" noRot="1" noChangeAspect="1"/>
          </p:cNvSpPr>
          <p:nvPr>
            <p:ph type="sldImg" idx="2"/>
          </p:nvPr>
        </p:nvSpPr>
        <p:spPr bwMode="auto">
          <a:xfrm>
            <a:off x="1143000" y="685800"/>
            <a:ext cx="4572000" cy="3429000"/>
          </a:xfrm>
          <a:prstGeom prst="rect">
            <a:avLst/>
          </a:prstGeom>
          <a:noFill/>
          <a:ln w="12700" cap="rnd">
            <a:noFill/>
            <a:round/>
            <a:headEnd/>
            <a:tailEnd/>
          </a:ln>
        </p:spPr>
      </p:sp>
      <p:sp>
        <p:nvSpPr>
          <p:cNvPr id="13314" name="Rectangle 2"/>
          <p:cNvSpPr>
            <a:spLocks noGrp="1"/>
          </p:cNvSpPr>
          <p:nvPr>
            <p:ph type="body" sz="quarter" idx="3"/>
          </p:nvPr>
        </p:nvSpPr>
        <p:spPr bwMode="auto">
          <a:xfrm>
            <a:off x="914400" y="4343400"/>
            <a:ext cx="5029200" cy="4114800"/>
          </a:xfrm>
          <a:prstGeom prst="rect">
            <a:avLst/>
          </a:prstGeom>
          <a:no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lvl="0"/>
            <a:r>
              <a:rPr lang="tr-TR" noProof="0">
                <a:sym typeface="Noteworthy Bold" charset="0"/>
              </a:rPr>
              <a:t>Click to edit Master text styles</a:t>
            </a:r>
          </a:p>
          <a:p>
            <a:pPr lvl="1"/>
            <a:r>
              <a:rPr lang="tr-TR" noProof="0">
                <a:sym typeface="Noteworthy Bold" charset="0"/>
              </a:rPr>
              <a:t>Second level</a:t>
            </a:r>
          </a:p>
          <a:p>
            <a:pPr lvl="2"/>
            <a:r>
              <a:rPr lang="tr-TR" noProof="0">
                <a:sym typeface="Noteworthy Bold" charset="0"/>
              </a:rPr>
              <a:t>Third level</a:t>
            </a:r>
          </a:p>
          <a:p>
            <a:pPr lvl="3"/>
            <a:r>
              <a:rPr lang="tr-TR" noProof="0">
                <a:sym typeface="Noteworthy Bold" charset="0"/>
              </a:rPr>
              <a:t>Fourth level</a:t>
            </a:r>
          </a:p>
          <a:p>
            <a:pPr lvl="4"/>
            <a:r>
              <a:rPr lang="tr-TR" noProof="0">
                <a:sym typeface="Noteworthy Bold" charset="0"/>
              </a:rPr>
              <a:t>Fifth level</a:t>
            </a:r>
          </a:p>
        </p:txBody>
      </p:sp>
    </p:spTree>
    <p:extLst>
      <p:ext uri="{BB962C8B-B14F-4D97-AF65-F5344CB8AC3E}">
        <p14:creationId xmlns:p14="http://schemas.microsoft.com/office/powerpoint/2010/main" val="3693759657"/>
      </p:ext>
    </p:extLst>
  </p:cSld>
  <p:clrMap bg1="lt1" tx1="dk1" bg2="lt2" tx2="dk2" accent1="accent1" accent2="accent2" accent3="accent3" accent4="accent4" accent5="accent5" accent6="accent6" hlink="hlink" folHlink="folHlink"/>
  <p:notesStyle>
    <a:lvl1pPr algn="l" defTabSz="457200" rtl="0" eaLnBrk="0" fontAlgn="base" hangingPunct="0">
      <a:lnSpc>
        <a:spcPts val="3500"/>
      </a:lnSpc>
      <a:spcBef>
        <a:spcPct val="0"/>
      </a:spcBef>
      <a:spcAft>
        <a:spcPct val="0"/>
      </a:spcAft>
      <a:defRPr sz="2400" kern="1200">
        <a:solidFill>
          <a:srgbClr val="572E2D"/>
        </a:solidFill>
        <a:latin typeface="Noteworthy Bold" charset="0"/>
        <a:ea typeface="Noteworthy Bold" charset="0"/>
        <a:cs typeface="Noteworthy Bold" charset="0"/>
        <a:sym typeface="Noteworthy Bold" charset="0"/>
      </a:defRPr>
    </a:lvl1pPr>
    <a:lvl2pPr marL="228600" algn="l" defTabSz="457200" rtl="0" eaLnBrk="0" fontAlgn="base" hangingPunct="0">
      <a:lnSpc>
        <a:spcPts val="3500"/>
      </a:lnSpc>
      <a:spcBef>
        <a:spcPct val="0"/>
      </a:spcBef>
      <a:spcAft>
        <a:spcPct val="0"/>
      </a:spcAft>
      <a:defRPr sz="2400" kern="1200">
        <a:solidFill>
          <a:srgbClr val="572E2D"/>
        </a:solidFill>
        <a:latin typeface="Noteworthy Bold" charset="0"/>
        <a:ea typeface="Noteworthy Bold" charset="0"/>
        <a:cs typeface="Noteworthy Bold" charset="0"/>
        <a:sym typeface="Noteworthy Bold" charset="0"/>
      </a:defRPr>
    </a:lvl2pPr>
    <a:lvl3pPr marL="457200" algn="l" defTabSz="457200" rtl="0" eaLnBrk="0" fontAlgn="base" hangingPunct="0">
      <a:lnSpc>
        <a:spcPts val="3500"/>
      </a:lnSpc>
      <a:spcBef>
        <a:spcPct val="0"/>
      </a:spcBef>
      <a:spcAft>
        <a:spcPct val="0"/>
      </a:spcAft>
      <a:defRPr sz="2400" kern="1200">
        <a:solidFill>
          <a:srgbClr val="572E2D"/>
        </a:solidFill>
        <a:latin typeface="Noteworthy Bold" charset="0"/>
        <a:ea typeface="Noteworthy Bold" charset="0"/>
        <a:cs typeface="Noteworthy Bold" charset="0"/>
        <a:sym typeface="Noteworthy Bold" charset="0"/>
      </a:defRPr>
    </a:lvl3pPr>
    <a:lvl4pPr marL="685800" algn="l" defTabSz="457200" rtl="0" eaLnBrk="0" fontAlgn="base" hangingPunct="0">
      <a:lnSpc>
        <a:spcPts val="3500"/>
      </a:lnSpc>
      <a:spcBef>
        <a:spcPct val="0"/>
      </a:spcBef>
      <a:spcAft>
        <a:spcPct val="0"/>
      </a:spcAft>
      <a:defRPr sz="2400" kern="1200">
        <a:solidFill>
          <a:srgbClr val="572E2D"/>
        </a:solidFill>
        <a:latin typeface="Noteworthy Bold" charset="0"/>
        <a:ea typeface="Noteworthy Bold" charset="0"/>
        <a:cs typeface="Noteworthy Bold" charset="0"/>
        <a:sym typeface="Noteworthy Bold" charset="0"/>
      </a:defRPr>
    </a:lvl4pPr>
    <a:lvl5pPr marL="914400" algn="l" defTabSz="457200" rtl="0" eaLnBrk="0" fontAlgn="base" hangingPunct="0">
      <a:lnSpc>
        <a:spcPts val="3500"/>
      </a:lnSpc>
      <a:spcBef>
        <a:spcPct val="0"/>
      </a:spcBef>
      <a:spcAft>
        <a:spcPct val="0"/>
      </a:spcAft>
      <a:defRPr sz="2400" kern="1200">
        <a:solidFill>
          <a:srgbClr val="572E2D"/>
        </a:solidFill>
        <a:latin typeface="Noteworthy Bold" charset="0"/>
        <a:ea typeface="Noteworthy Bold" charset="0"/>
        <a:cs typeface="Noteworthy Bold" charset="0"/>
        <a:sym typeface="Noteworthy Bold"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6141F56F-23FE-43C6-9B90-CEFF4B0A9737}" type="slidenum">
              <a:rPr kumimoji="0" lang="en-US" sz="1200" b="0" i="0" u="none" strike="noStrike" kern="1200" cap="none" spc="0" normalizeH="0" baseline="0" noProof="0" smtClean="0">
                <a:ln>
                  <a:noFill/>
                </a:ln>
                <a:solidFill>
                  <a:prstClr val="black"/>
                </a:solidFill>
                <a:effectLst/>
                <a:uLnTx/>
                <a:uFillTx/>
                <a:latin typeface="Arial" charset="0"/>
                <a:cs typeface="Helvetica" charset="0"/>
                <a:sym typeface="Helvetica" charset="0"/>
              </a:rPr>
              <a:pPr marL="0" marR="0" lvl="0" indent="0" algn="l" defTabSz="4572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cs typeface="Helvetica" charset="0"/>
              <a:sym typeface="Helvetica" charset="0"/>
            </a:endParaRPr>
          </a:p>
        </p:txBody>
      </p:sp>
      <p:sp>
        <p:nvSpPr>
          <p:cNvPr id="6349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B7358CB9-6DB9-433F-8FF0-FB28B9FB2898}" type="slidenum">
              <a:rPr kumimoji="0" lang="en-US" sz="1200" b="0" i="0" u="none" strike="noStrike" kern="1200" cap="none" spc="0" normalizeH="0" baseline="0" noProof="0">
                <a:ln>
                  <a:noFill/>
                </a:ln>
                <a:solidFill>
                  <a:prstClr val="black"/>
                </a:solidFill>
                <a:effectLst/>
                <a:uLnTx/>
                <a:uFillTx/>
                <a:latin typeface="Arial" charset="0"/>
                <a:cs typeface="Arial" charset="0"/>
                <a:sym typeface="Helvetica" charset="0"/>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cs typeface="Arial" charset="0"/>
              <a:sym typeface="Helvetica" charset="0"/>
            </a:endParaRPr>
          </a:p>
        </p:txBody>
      </p:sp>
      <p:sp>
        <p:nvSpPr>
          <p:cNvPr id="63492" name="Rectangle 2"/>
          <p:cNvSpPr>
            <a:spLocks noGrp="1" noRot="1" noChangeAspect="1" noChangeArrowheads="1" noTextEdit="1"/>
          </p:cNvSpPr>
          <p:nvPr>
            <p:ph type="sldImg"/>
          </p:nvPr>
        </p:nvSpPr>
        <p:spPr>
          <a:xfrm>
            <a:off x="1143000" y="534988"/>
            <a:ext cx="4572000" cy="3429000"/>
          </a:xfrm>
          <a:ln/>
        </p:spPr>
      </p:sp>
      <p:sp>
        <p:nvSpPr>
          <p:cNvPr id="63493" name="Rectangle 3"/>
          <p:cNvSpPr>
            <a:spLocks noGrp="1" noChangeArrowheads="1"/>
          </p:cNvSpPr>
          <p:nvPr>
            <p:ph type="body" idx="1"/>
          </p:nvPr>
        </p:nvSpPr>
        <p:spPr>
          <a:xfrm>
            <a:off x="685800" y="4087813"/>
            <a:ext cx="5486400" cy="4586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9978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1582474D-134D-4ABD-9579-2A1E0A20C5FC}" type="slidenum">
              <a:rPr kumimoji="0" lang="en-US" sz="1200" b="0" i="0" u="none" strike="noStrike" kern="1200" cap="none" spc="0" normalizeH="0" baseline="0" noProof="0" smtClean="0">
                <a:ln>
                  <a:noFill/>
                </a:ln>
                <a:solidFill>
                  <a:prstClr val="black"/>
                </a:solidFill>
                <a:effectLst/>
                <a:uLnTx/>
                <a:uFillTx/>
                <a:latin typeface="Arial" charset="0"/>
                <a:cs typeface="Helvetica" charset="0"/>
                <a:sym typeface="Helvetica" charset="0"/>
              </a:rPr>
              <a:pPr marL="0" marR="0" lvl="0" indent="0" algn="l" defTabSz="4572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charset="0"/>
              <a:cs typeface="Helvetica" charset="0"/>
              <a:sym typeface="Helvetica" charset="0"/>
            </a:endParaRPr>
          </a:p>
        </p:txBody>
      </p:sp>
      <p:sp>
        <p:nvSpPr>
          <p:cNvPr id="6451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F6446015-5A9C-4346-BCD7-6859515DDF50}" type="slidenum">
              <a:rPr kumimoji="0" lang="en-US" sz="1200" b="0" i="0" u="none" strike="noStrike" kern="1200" cap="none" spc="0" normalizeH="0" baseline="0" noProof="0">
                <a:ln>
                  <a:noFill/>
                </a:ln>
                <a:solidFill>
                  <a:prstClr val="black"/>
                </a:solidFill>
                <a:effectLst/>
                <a:uLnTx/>
                <a:uFillTx/>
                <a:latin typeface="Arial" charset="0"/>
                <a:cs typeface="Arial" charset="0"/>
                <a:sym typeface="Helvetica" charset="0"/>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charset="0"/>
              <a:cs typeface="Arial" charset="0"/>
              <a:sym typeface="Helvetica" charset="0"/>
            </a:endParaRPr>
          </a:p>
        </p:txBody>
      </p:sp>
      <p:sp>
        <p:nvSpPr>
          <p:cNvPr id="64516" name="Rectangle 2"/>
          <p:cNvSpPr>
            <a:spLocks noGrp="1" noRot="1" noChangeAspect="1" noChangeArrowheads="1" noTextEdit="1"/>
          </p:cNvSpPr>
          <p:nvPr>
            <p:ph type="sldImg"/>
          </p:nvPr>
        </p:nvSpPr>
        <p:spPr>
          <a:xfrm>
            <a:off x="1143000" y="534988"/>
            <a:ext cx="4572000" cy="3429000"/>
          </a:xfrm>
          <a:ln/>
        </p:spPr>
      </p:sp>
      <p:sp>
        <p:nvSpPr>
          <p:cNvPr id="64517" name="Rectangle 3"/>
          <p:cNvSpPr>
            <a:spLocks noGrp="1" noChangeArrowheads="1"/>
          </p:cNvSpPr>
          <p:nvPr>
            <p:ph type="body" idx="1"/>
          </p:nvPr>
        </p:nvSpPr>
        <p:spPr>
          <a:xfrm>
            <a:off x="685800" y="4248150"/>
            <a:ext cx="5486400" cy="4425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63985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hangingPunct="1">
              <a:defRPr/>
            </a:pPr>
            <a:endParaRPr lang="en-US"/>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hangingPunct="1">
              <a:defRPr/>
            </a:pPr>
            <a:endParaRPr lang="en-US"/>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hangingPunct="1">
              <a:defRPr/>
            </a:pPr>
            <a:endParaRPr lang="en-US"/>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hangingPunct="1">
              <a:defRPr/>
            </a:pPr>
            <a:endParaRPr lang="en-US"/>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hangingPunct="1">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p:cNvSpPr>
            <a:spLocks noGrp="1"/>
          </p:cNvSpPr>
          <p:nvPr>
            <p:ph type="dt" sz="half" idx="10"/>
          </p:nvPr>
        </p:nvSpPr>
        <p:spPr/>
        <p:txBody>
          <a:bodyPr/>
          <a:lstStyle>
            <a:lvl1pPr>
              <a:defRPr/>
            </a:lvl1pPr>
          </a:lstStyle>
          <a:p>
            <a:pPr>
              <a:defRPr/>
            </a:pPr>
            <a:fld id="{A5E046D4-6E61-4163-94E7-16E4B2E63A12}" type="datetimeFigureOut">
              <a:rPr lang="en-US"/>
              <a:pPr>
                <a:defRPr/>
              </a:pPr>
              <a:t>5/21/2023</a:t>
            </a:fld>
            <a:endParaRPr lang="en-US"/>
          </a:p>
        </p:txBody>
      </p:sp>
      <p:sp>
        <p:nvSpPr>
          <p:cNvPr id="12" name="Footer Placeholder 16"/>
          <p:cNvSpPr>
            <a:spLocks noGrp="1"/>
          </p:cNvSpPr>
          <p:nvPr>
            <p:ph type="ftr" sz="quarter" idx="11"/>
          </p:nvPr>
        </p:nvSpPr>
        <p:spPr/>
        <p:txBody>
          <a:bodyPr/>
          <a:lstStyle>
            <a:lvl1pPr>
              <a:defRPr/>
            </a:lvl1pPr>
          </a:lstStyle>
          <a:p>
            <a:pPr>
              <a:defRPr/>
            </a:pPr>
            <a:endParaRPr lang="en-US"/>
          </a:p>
        </p:txBody>
      </p:sp>
      <p:sp>
        <p:nvSpPr>
          <p:cNvPr id="13" name="Slide Number Placeholder 28"/>
          <p:cNvSpPr>
            <a:spLocks noGrp="1"/>
          </p:cNvSpPr>
          <p:nvPr>
            <p:ph type="sldNum" sz="quarter" idx="12"/>
          </p:nvPr>
        </p:nvSpPr>
        <p:spPr/>
        <p:txBody>
          <a:bodyPr/>
          <a:lstStyle>
            <a:lvl1pPr>
              <a:defRPr sz="1400" smtClean="0">
                <a:solidFill>
                  <a:srgbClr val="FFFFFF"/>
                </a:solidFill>
              </a:defRPr>
            </a:lvl1pPr>
          </a:lstStyle>
          <a:p>
            <a:pPr>
              <a:defRPr/>
            </a:pPr>
            <a:fld id="{D68EF7B0-8278-4EA9-BCCE-45CA67307975}"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05EC789C-4237-4F40-ACB1-AC07EC047276}" type="datetimeFigureOut">
              <a:rPr lang="en-US"/>
              <a:pPr>
                <a:defRPr/>
              </a:pPr>
              <a:t>5/21/2023</a:t>
            </a:fld>
            <a:endParaRPr lang="en-US" dirty="0"/>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BA5BBCF7-F70C-40BA-9CF6-E6733D7DDF69}"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A7CEBABC-A885-49C8-A142-B4C99159CA04}" type="datetimeFigureOut">
              <a:rPr lang="en-US"/>
              <a:pPr>
                <a:defRPr/>
              </a:pPr>
              <a:t>5/21/2023</a:t>
            </a:fld>
            <a:endParaRPr lang="en-US" dirty="0"/>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3AFCF1BA-2E30-4E38-B8F0-7E044B0BE5C1}"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6" descr="CASSE_New_Logo7.jpg"/>
          <p:cNvPicPr>
            <a:picLocks noChangeAspect="1"/>
          </p:cNvPicPr>
          <p:nvPr userDrawn="1"/>
        </p:nvPicPr>
        <p:blipFill>
          <a:blip r:embed="rId2" cstate="print"/>
          <a:srcRect/>
          <a:stretch>
            <a:fillRect/>
          </a:stretch>
        </p:blipFill>
        <p:spPr bwMode="auto">
          <a:xfrm>
            <a:off x="0" y="0"/>
            <a:ext cx="914400" cy="776288"/>
          </a:xfrm>
          <a:prstGeom prst="rect">
            <a:avLst/>
          </a:prstGeom>
          <a:noFill/>
          <a:ln w="9525">
            <a:noFill/>
            <a:miter lim="800000"/>
            <a:headEnd/>
            <a:tailEnd/>
          </a:ln>
        </p:spPr>
      </p:pic>
    </p:spTree>
    <p:extLst>
      <p:ext uri="{BB962C8B-B14F-4D97-AF65-F5344CB8AC3E}">
        <p14:creationId xmlns:p14="http://schemas.microsoft.com/office/powerpoint/2010/main" val="2054106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914400" hangingPunct="1"/>
            <a:endParaRPr lang="en-US" sz="2400">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endParaRPr lang="en-US">
              <a:solidFill>
                <a:srgbClr val="696464"/>
              </a:solidFill>
            </a:endParaRPr>
          </a:p>
        </p:txBody>
      </p:sp>
      <p:sp>
        <p:nvSpPr>
          <p:cNvPr id="17" name="Footer Placeholder 16"/>
          <p:cNvSpPr>
            <a:spLocks noGrp="1"/>
          </p:cNvSpPr>
          <p:nvPr>
            <p:ph type="ftr" sz="quarter" idx="11"/>
          </p:nvPr>
        </p:nvSpPr>
        <p:spPr/>
        <p:txBody>
          <a:bodyPr/>
          <a:lstStyle/>
          <a:p>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1CE50EDD-63E8-4A96-8405-92D53C633E28}"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extLst>
      <p:ext uri="{BB962C8B-B14F-4D97-AF65-F5344CB8AC3E}">
        <p14:creationId xmlns:p14="http://schemas.microsoft.com/office/powerpoint/2010/main" val="286898749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1D004288-FBA7-4B3F-93D3-BE34E47E690F}"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658705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914400" hangingPunct="1"/>
            <a:endParaRPr lang="en-US" sz="2400">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solidFill>
                <a:srgbClr val="696464"/>
              </a:solidFill>
            </a:endParaRPr>
          </a:p>
        </p:txBody>
      </p:sp>
      <p:sp>
        <p:nvSpPr>
          <p:cNvPr id="5" name="Footer Placeholder 4"/>
          <p:cNvSpPr>
            <a:spLocks noGrp="1"/>
          </p:cNvSpPr>
          <p:nvPr>
            <p:ph type="ftr" sz="quarter" idx="11"/>
          </p:nvPr>
        </p:nvSpPr>
        <p:spPr>
          <a:xfrm>
            <a:off x="800100" y="6172200"/>
            <a:ext cx="4000500" cy="457200"/>
          </a:xfrm>
        </p:spPr>
        <p:txBody>
          <a:bodyPr/>
          <a:lstStyle/>
          <a:p>
            <a:endParaRPr lang="en-US">
              <a:solidFill>
                <a:srgbClr val="696464"/>
              </a:solidFill>
            </a:endParaRP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3E16D103-93B7-497C-AADF-6E9EF0D645D3}" type="slidenum">
              <a:rPr lang="en-US" smtClean="0"/>
              <a:pPr/>
              <a:t>‹#›</a:t>
            </a:fld>
            <a:endParaRPr lang="en-US"/>
          </a:p>
        </p:txBody>
      </p:sp>
    </p:spTree>
    <p:extLst>
      <p:ext uri="{BB962C8B-B14F-4D97-AF65-F5344CB8AC3E}">
        <p14:creationId xmlns:p14="http://schemas.microsoft.com/office/powerpoint/2010/main" val="163369467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21008AC7-29B5-4178-ABD7-E5E5CB723683}"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780768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696464"/>
              </a:solidFill>
            </a:endParaRPr>
          </a:p>
        </p:txBody>
      </p:sp>
      <p:sp>
        <p:nvSpPr>
          <p:cNvPr id="8" name="Footer Placeholder 7"/>
          <p:cNvSpPr>
            <a:spLocks noGrp="1"/>
          </p:cNvSpPr>
          <p:nvPr>
            <p:ph type="ftr" sz="quarter" idx="11"/>
          </p:nvPr>
        </p:nvSpPr>
        <p:spPr/>
        <p:txBody>
          <a:bodyPr/>
          <a:lstStyle/>
          <a:p>
            <a:endParaRPr lang="en-US">
              <a:solidFill>
                <a:srgbClr val="696464"/>
              </a:solidFill>
            </a:endParaRPr>
          </a:p>
        </p:txBody>
      </p:sp>
      <p:sp>
        <p:nvSpPr>
          <p:cNvPr id="9" name="Slide Number Placeholder 8"/>
          <p:cNvSpPr>
            <a:spLocks noGrp="1"/>
          </p:cNvSpPr>
          <p:nvPr>
            <p:ph type="sldNum" sz="quarter" idx="12"/>
          </p:nvPr>
        </p:nvSpPr>
        <p:spPr/>
        <p:txBody>
          <a:bodyPr/>
          <a:lstStyle/>
          <a:p>
            <a:fld id="{A3AA9499-18A3-41C3-BEE6-5B39FC78F19A}"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296083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srgbClr val="696464"/>
              </a:solidFill>
            </a:endParaRPr>
          </a:p>
        </p:txBody>
      </p:sp>
      <p:sp>
        <p:nvSpPr>
          <p:cNvPr id="4" name="Footer Placeholder 3"/>
          <p:cNvSpPr>
            <a:spLocks noGrp="1"/>
          </p:cNvSpPr>
          <p:nvPr>
            <p:ph type="ftr" sz="quarter" idx="11"/>
          </p:nvPr>
        </p:nvSpPr>
        <p:spPr/>
        <p:txBody>
          <a:bodyPr/>
          <a:lstStyle/>
          <a:p>
            <a:endParaRPr lang="en-US">
              <a:solidFill>
                <a:srgbClr val="696464"/>
              </a:solidFill>
            </a:endParaRPr>
          </a:p>
        </p:txBody>
      </p:sp>
      <p:sp>
        <p:nvSpPr>
          <p:cNvPr id="5" name="Slide Number Placeholder 4"/>
          <p:cNvSpPr>
            <a:spLocks noGrp="1"/>
          </p:cNvSpPr>
          <p:nvPr>
            <p:ph type="sldNum" sz="quarter" idx="12"/>
          </p:nvPr>
        </p:nvSpPr>
        <p:spPr/>
        <p:txBody>
          <a:bodyPr/>
          <a:lstStyle/>
          <a:p>
            <a:fld id="{67F2181D-223A-48E3-82D4-1A779E1499E7}" type="slidenum">
              <a:rPr lang="en-US" smtClean="0"/>
              <a:pPr/>
              <a:t>‹#›</a:t>
            </a:fld>
            <a:endParaRPr lang="en-US"/>
          </a:p>
        </p:txBody>
      </p:sp>
    </p:spTree>
    <p:extLst>
      <p:ext uri="{BB962C8B-B14F-4D97-AF65-F5344CB8AC3E}">
        <p14:creationId xmlns:p14="http://schemas.microsoft.com/office/powerpoint/2010/main" val="6462805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696464"/>
              </a:solidFill>
            </a:endParaRPr>
          </a:p>
        </p:txBody>
      </p:sp>
      <p:sp>
        <p:nvSpPr>
          <p:cNvPr id="3" name="Footer Placeholder 2"/>
          <p:cNvSpPr>
            <a:spLocks noGrp="1"/>
          </p:cNvSpPr>
          <p:nvPr>
            <p:ph type="ftr" sz="quarter" idx="11"/>
          </p:nvPr>
        </p:nvSpPr>
        <p:spPr/>
        <p:txBody>
          <a:bodyPr/>
          <a:lstStyle/>
          <a:p>
            <a:endParaRPr lang="en-US">
              <a:solidFill>
                <a:srgbClr val="696464"/>
              </a:solidFill>
            </a:endParaRPr>
          </a:p>
        </p:txBody>
      </p:sp>
      <p:sp>
        <p:nvSpPr>
          <p:cNvPr id="4" name="Slide Number Placeholder 3"/>
          <p:cNvSpPr>
            <a:spLocks noGrp="1"/>
          </p:cNvSpPr>
          <p:nvPr>
            <p:ph type="sldNum" sz="quarter" idx="12"/>
          </p:nvPr>
        </p:nvSpPr>
        <p:spPr/>
        <p:txBody>
          <a:bodyPr/>
          <a:lstStyle/>
          <a:p>
            <a:fld id="{45572BF7-A409-4ADD-ABF7-4B2C5A997AC0}" type="slidenum">
              <a:rPr lang="en-US" smtClean="0"/>
              <a:pPr/>
              <a:t>‹#›</a:t>
            </a:fld>
            <a:endParaRPr lang="en-US"/>
          </a:p>
        </p:txBody>
      </p:sp>
    </p:spTree>
    <p:extLst>
      <p:ext uri="{BB962C8B-B14F-4D97-AF65-F5344CB8AC3E}">
        <p14:creationId xmlns:p14="http://schemas.microsoft.com/office/powerpoint/2010/main" val="2456149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DEEBF306-0929-4DC6-A841-024F3880FC4C}" type="datetimeFigureOut">
              <a:rPr lang="en-US"/>
              <a:pPr>
                <a:defRPr/>
              </a:pPr>
              <a:t>5/21/2023</a:t>
            </a:fld>
            <a:endParaRPr lang="en-US" dirty="0"/>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0B79A753-8F00-487F-B9E4-46174AF881A8}"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AC58C208-ECE2-4DFE-A07D-B7ED85FDBE54}"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50315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696464"/>
              </a:solidFill>
            </a:endParaRPr>
          </a:p>
        </p:txBody>
      </p:sp>
      <p:sp>
        <p:nvSpPr>
          <p:cNvPr id="6" name="Footer Placeholder 5"/>
          <p:cNvSpPr>
            <a:spLocks noGrp="1"/>
          </p:cNvSpPr>
          <p:nvPr>
            <p:ph type="ftr" sz="quarter" idx="11"/>
          </p:nvPr>
        </p:nvSpPr>
        <p:spPr>
          <a:xfrm>
            <a:off x="914400" y="6172200"/>
            <a:ext cx="3886200" cy="457200"/>
          </a:xfrm>
        </p:spPr>
        <p:txBody>
          <a:bodyPr/>
          <a:lstStyle/>
          <a:p>
            <a:endParaRPr lang="en-US">
              <a:solidFill>
                <a:srgbClr val="696464"/>
              </a:solidFill>
            </a:endParaRPr>
          </a:p>
        </p:txBody>
      </p:sp>
      <p:sp>
        <p:nvSpPr>
          <p:cNvPr id="7" name="Slide Number Placeholder 6"/>
          <p:cNvSpPr>
            <a:spLocks noGrp="1"/>
          </p:cNvSpPr>
          <p:nvPr>
            <p:ph type="sldNum" sz="quarter" idx="12"/>
          </p:nvPr>
        </p:nvSpPr>
        <p:spPr>
          <a:xfrm>
            <a:off x="146304" y="6208776"/>
            <a:ext cx="457200" cy="457200"/>
          </a:xfrm>
        </p:spPr>
        <p:txBody>
          <a:bodyPr/>
          <a:lstStyle/>
          <a:p>
            <a:fld id="{2C26713C-7B1E-4F37-B466-74A6C9C67F42}"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36294153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F86F6C0C-FD50-4F35-B3B6-60586230187D}" type="slidenum">
              <a:rPr lang="en-US" smtClean="0"/>
              <a:pPr/>
              <a:t>‹#›</a:t>
            </a:fld>
            <a:endParaRPr lang="en-US"/>
          </a:p>
        </p:txBody>
      </p:sp>
    </p:spTree>
    <p:extLst>
      <p:ext uri="{BB962C8B-B14F-4D97-AF65-F5344CB8AC3E}">
        <p14:creationId xmlns:p14="http://schemas.microsoft.com/office/powerpoint/2010/main" val="16125706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5C25C195-A4E4-4A2D-9326-2D8BE2E16D0D}" type="slidenum">
              <a:rPr lang="en-US" smtClean="0"/>
              <a:pPr/>
              <a:t>‹#›</a:t>
            </a:fld>
            <a:endParaRPr lang="en-US"/>
          </a:p>
        </p:txBody>
      </p:sp>
    </p:spTree>
    <p:extLst>
      <p:ext uri="{BB962C8B-B14F-4D97-AF65-F5344CB8AC3E}">
        <p14:creationId xmlns:p14="http://schemas.microsoft.com/office/powerpoint/2010/main" val="3226599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hangingPunct="1">
              <a:defRPr/>
            </a:pPr>
            <a:endParaRPr lang="en-US"/>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hangingPunct="1">
              <a:defRPr/>
            </a:pPr>
            <a:endParaRPr lang="en-US"/>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hangingPunct="1">
              <a:defRPr/>
            </a:pPr>
            <a:endParaRPr lang="en-US"/>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hangingPunct="1">
              <a:defRPr/>
            </a:pPr>
            <a:endParaRPr lang="en-US"/>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hangingPunct="1">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fld id="{8A472A82-97B2-40D5-BFA9-E4258C662487}" type="datetimeFigureOut">
              <a:rPr lang="en-US"/>
              <a:pPr>
                <a:defRPr/>
              </a:pPr>
              <a:t>5/21/2023</a:t>
            </a:fld>
            <a:endParaRPr lang="en-US"/>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FE52E169-E8CF-4092-B752-EC5F6A1C5887}"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391733A2-8EEA-442F-807D-918CC8343D9A}" type="datetimeFigureOut">
              <a:rPr lang="en-US"/>
              <a:pPr>
                <a:defRPr/>
              </a:pPr>
              <a:t>5/21/2023</a:t>
            </a:fld>
            <a:endParaRPr lang="en-US" dirty="0"/>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80A391D4-1CA4-4581-B142-85AAE0D2EA70}"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08784761-0DA0-475C-B1F4-07BE41603753}" type="datetimeFigureOut">
              <a:rPr lang="en-US"/>
              <a:pPr>
                <a:defRPr/>
              </a:pPr>
              <a:t>5/21/2023</a:t>
            </a:fld>
            <a:endParaRPr lang="en-US" dirty="0"/>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27C9FFA3-5ED8-4E5A-9809-C0B0A8287570}"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AD43F0AA-9B50-401B-A62B-618D9516B411}" type="datetimeFigureOut">
              <a:rPr lang="en-US"/>
              <a:pPr>
                <a:defRPr/>
              </a:pPr>
              <a:t>5/21/2023</a:t>
            </a:fld>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FB677D45-6345-4E51-BE35-4666C719CB64}"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B85590F9-57EB-483B-A3AC-D49572EC9782}" type="datetimeFigureOut">
              <a:rPr lang="en-US"/>
              <a:pPr>
                <a:defRPr/>
              </a:pPr>
              <a:t>5/21/2023</a:t>
            </a:fld>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3A0A4D7A-AA26-4415-B3D2-3D2D70F49062}"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hangingPunct="1">
              <a:defRPr/>
            </a:pPr>
            <a:endParaRPr lang="en-US"/>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hangingPunct="1">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fld id="{69764A0C-79F3-437E-ADF7-74D008155522}" type="datetimeFigureOut">
              <a:rPr lang="en-US"/>
              <a:pPr>
                <a:defRPr/>
              </a:pPr>
              <a:t>5/21/2023</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3DB0C413-8C71-4527-AA2A-952746C0699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hangingPunct="1">
              <a:defRPr/>
            </a:pPr>
            <a:endParaRPr lang="en-US"/>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hangingPunct="1">
              <a:defRPr/>
            </a:pPr>
            <a:endParaRPr lang="en-US"/>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hangingPunct="1">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fld id="{7853D0B2-68FE-4546-A5EA-84FBA82D7410}" type="datetimeFigureOut">
              <a:rPr lang="en-US"/>
              <a:pPr>
                <a:defRPr/>
              </a:pPr>
              <a:t>5/21/2023</a:t>
            </a:fld>
            <a:endParaRPr 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55332C5D-332F-4DDD-8CEA-48C50525B7C0}"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hangingPunct="1">
              <a:defRPr/>
            </a:pPr>
            <a:endParaRPr lang="en-US"/>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hangingPunct="1">
              <a:defRPr/>
            </a:pPr>
            <a:endParaRPr lang="en-US"/>
          </a:p>
        </p:txBody>
      </p:sp>
      <p:sp>
        <p:nvSpPr>
          <p:cNvPr id="1028" name="Title Placeholder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smtClean="0">
                <a:solidFill>
                  <a:schemeClr val="tx2"/>
                </a:solidFill>
              </a:defRPr>
            </a:lvl1pPr>
          </a:lstStyle>
          <a:p>
            <a:pPr>
              <a:defRPr/>
            </a:pPr>
            <a:fld id="{87E4224E-5B5C-4086-B7A3-A7281BFF7C6D}" type="datetimeFigureOut">
              <a:rPr lang="en-US"/>
              <a:pPr>
                <a:defRPr/>
              </a:pPr>
              <a:t>5/21/2023</a:t>
            </a:fld>
            <a:endParaRPr lang="en-US" dirty="0"/>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dirty="0">
                <a:solidFill>
                  <a:schemeClr val="tx2"/>
                </a:solidFill>
              </a:defRPr>
            </a:lvl1pPr>
          </a:lstStyle>
          <a:p>
            <a:pPr>
              <a:defRPr/>
            </a:pPr>
            <a:endParaRPr lang="en-US"/>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smtClean="0">
                <a:solidFill>
                  <a:srgbClr val="FFFFFF"/>
                </a:solidFill>
                <a:latin typeface="+mj-lt"/>
                <a:ea typeface="+mj-ea"/>
                <a:cs typeface="+mj-cs"/>
              </a:defRPr>
            </a:lvl1pPr>
          </a:lstStyle>
          <a:p>
            <a:pPr>
              <a:defRPr/>
            </a:pPr>
            <a:fld id="{6675D65C-3C90-4039-B6EB-8C1FDF8081E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15" r:id="rId1"/>
    <p:sldLayoutId id="2147483808" r:id="rId2"/>
    <p:sldLayoutId id="2147483816" r:id="rId3"/>
    <p:sldLayoutId id="2147483809" r:id="rId4"/>
    <p:sldLayoutId id="2147483810" r:id="rId5"/>
    <p:sldLayoutId id="2147483811" r:id="rId6"/>
    <p:sldLayoutId id="2147483812" r:id="rId7"/>
    <p:sldLayoutId id="2147483817" r:id="rId8"/>
    <p:sldLayoutId id="2147483818" r:id="rId9"/>
    <p:sldLayoutId id="2147483813" r:id="rId10"/>
    <p:sldLayoutId id="2147483814" r:id="rId11"/>
    <p:sldLayoutId id="2147483831" r:id="rId12"/>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Franklin Gothic Book" pitchFamily="34" charset="0"/>
        </a:defRPr>
      </a:lvl2pPr>
      <a:lvl3pPr algn="l" rtl="0" fontAlgn="base">
        <a:spcBef>
          <a:spcPct val="0"/>
        </a:spcBef>
        <a:spcAft>
          <a:spcPct val="0"/>
        </a:spcAft>
        <a:defRPr sz="4000">
          <a:solidFill>
            <a:schemeClr val="tx2"/>
          </a:solidFill>
          <a:latin typeface="Franklin Gothic Book" pitchFamily="34" charset="0"/>
        </a:defRPr>
      </a:lvl3pPr>
      <a:lvl4pPr algn="l" rtl="0" fontAlgn="base">
        <a:spcBef>
          <a:spcPct val="0"/>
        </a:spcBef>
        <a:spcAft>
          <a:spcPct val="0"/>
        </a:spcAft>
        <a:defRPr sz="4000">
          <a:solidFill>
            <a:schemeClr val="tx2"/>
          </a:solidFill>
          <a:latin typeface="Franklin Gothic Book" pitchFamily="34" charset="0"/>
        </a:defRPr>
      </a:lvl4pPr>
      <a:lvl5pPr algn="l" rtl="0" fontAlgn="base">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914400" hangingPunct="1"/>
            <a:endParaRPr lang="en-US" sz="2400">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defTabSz="914400" hangingPunct="1"/>
            <a:endParaRPr lang="en-US" sz="2400">
              <a:solidFill>
                <a:prstClr val="white"/>
              </a:solidFill>
            </a:endParaRPr>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defTabSz="914400"/>
            <a:endParaRPr lang="en-US">
              <a:solidFill>
                <a:srgbClr val="696464"/>
              </a:solidFill>
              <a:latin typeface="Times New Roman" pitchFamily="18" charset="0"/>
              <a:ea typeface="+mn-ea"/>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pPr defTabSz="914400"/>
            <a:endParaRPr lang="en-US">
              <a:solidFill>
                <a:srgbClr val="696464"/>
              </a:solidFill>
              <a:latin typeface="Times New Roman" pitchFamily="18" charset="0"/>
              <a:ea typeface="+mn-ea"/>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defTabSz="914400"/>
            <a:fld id="{A8F6BFE8-527A-43CD-B43D-2812C087ABE4}" type="slidenum">
              <a:rPr lang="en-US" smtClean="0"/>
              <a:pPr defTabSz="914400"/>
              <a:t>‹#›</a:t>
            </a:fld>
            <a:endParaRPr lang="en-US"/>
          </a:p>
        </p:txBody>
      </p:sp>
    </p:spTree>
    <p:extLst>
      <p:ext uri="{BB962C8B-B14F-4D97-AF65-F5344CB8AC3E}">
        <p14:creationId xmlns:p14="http://schemas.microsoft.com/office/powerpoint/2010/main" val="1033201666"/>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databank.worldbank.org/data/download/GDP.pdf"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databank.worldbank.org/data/download/GDP_PPP.pdf"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econperspectives.blogspot.com/2008_08_01_archive.html"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econperspectives.blogspot.com/2008/08/hungry-planet-what-world-eats.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ia.gov/library/publications/the-world-factbook/rankorder/2004rank.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amazon.com/Material-World-Global-Family-Portrait/dp/087156430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428728" y="3357562"/>
            <a:ext cx="6400800" cy="1752600"/>
          </a:xfrm>
        </p:spPr>
        <p:txBody>
          <a:bodyPr/>
          <a:lstStyle/>
          <a:p>
            <a:r>
              <a:rPr lang="en-US" sz="2600" dirty="0">
                <a:solidFill>
                  <a:schemeClr val="tx2">
                    <a:lumMod val="75000"/>
                  </a:schemeClr>
                </a:solidFill>
                <a:latin typeface="Perpetua" pitchFamily="18" charset="0"/>
              </a:rPr>
              <a:t>Lecture 2</a:t>
            </a:r>
            <a:r>
              <a:rPr lang="tr-TR" sz="2600" dirty="0">
                <a:solidFill>
                  <a:schemeClr val="tx2">
                    <a:lumMod val="75000"/>
                  </a:schemeClr>
                </a:solidFill>
                <a:latin typeface="Perpetua" pitchFamily="18" charset="0"/>
              </a:rPr>
              <a:t>3</a:t>
            </a:r>
            <a:endParaRPr lang="en-US" sz="2600" dirty="0">
              <a:solidFill>
                <a:schemeClr val="tx2">
                  <a:lumMod val="75000"/>
                </a:schemeClr>
              </a:solidFill>
              <a:latin typeface="Perpetua" pitchFamily="18" charset="0"/>
            </a:endParaRPr>
          </a:p>
          <a:p>
            <a:r>
              <a:rPr lang="en-US" sz="2600" dirty="0">
                <a:solidFill>
                  <a:schemeClr val="tx2">
                    <a:lumMod val="75000"/>
                  </a:schemeClr>
                </a:solidFill>
                <a:latin typeface="Perpetua" pitchFamily="18" charset="0"/>
              </a:rPr>
              <a:t>May </a:t>
            </a:r>
            <a:r>
              <a:rPr lang="tr-TR" dirty="0">
                <a:solidFill>
                  <a:schemeClr val="tx2">
                    <a:lumMod val="75000"/>
                  </a:schemeClr>
                </a:solidFill>
                <a:latin typeface="Perpetua" pitchFamily="18" charset="0"/>
              </a:rPr>
              <a:t>24</a:t>
            </a:r>
            <a:endParaRPr lang="tr-TR" sz="2600" dirty="0">
              <a:solidFill>
                <a:schemeClr val="tx2">
                  <a:lumMod val="75000"/>
                </a:schemeClr>
              </a:solidFill>
              <a:latin typeface="Perpetua" pitchFamily="18" charset="0"/>
            </a:endParaRPr>
          </a:p>
        </p:txBody>
      </p:sp>
      <p:sp>
        <p:nvSpPr>
          <p:cNvPr id="2" name="Title 1"/>
          <p:cNvSpPr>
            <a:spLocks noGrp="1"/>
          </p:cNvSpPr>
          <p:nvPr>
            <p:ph type="ctrTitle"/>
          </p:nvPr>
        </p:nvSpPr>
        <p:spPr>
          <a:xfrm>
            <a:off x="685800" y="1571613"/>
            <a:ext cx="7772400" cy="1571636"/>
          </a:xfrm>
        </p:spPr>
        <p:txBody>
          <a:bodyPr/>
          <a:lstStyle/>
          <a:p>
            <a:pPr algn="ctr"/>
            <a:r>
              <a:rPr sz="4000">
                <a:solidFill>
                  <a:schemeClr val="bg1"/>
                </a:solidFill>
                <a:latin typeface="Franklin Gothic Book" pitchFamily="34" charset="0"/>
              </a:rPr>
              <a:t>Econ 100</a:t>
            </a:r>
            <a:br>
              <a:rPr sz="4000">
                <a:solidFill>
                  <a:schemeClr val="bg1"/>
                </a:solidFill>
                <a:latin typeface="Franklin Gothic Book" pitchFamily="34" charset="0"/>
              </a:rPr>
            </a:br>
            <a:r>
              <a:rPr sz="4000">
                <a:solidFill>
                  <a:schemeClr val="bg1"/>
                </a:solidFill>
                <a:latin typeface="Franklin Gothic Book" pitchFamily="34" charset="0"/>
              </a:rPr>
              <a:t>Principles of Economics</a:t>
            </a:r>
            <a:endParaRPr lang="tr-TR" sz="4000" dirty="0">
              <a:solidFill>
                <a:schemeClr val="bg1"/>
              </a:solidFill>
              <a:latin typeface="Franklin Gothic Book"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dirty="0"/>
          </a:p>
        </p:txBody>
      </p:sp>
      <p:sp>
        <p:nvSpPr>
          <p:cNvPr id="3" name="Content Placeholder 2"/>
          <p:cNvSpPr>
            <a:spLocks noGrp="1"/>
          </p:cNvSpPr>
          <p:nvPr>
            <p:ph sz="quarter" idx="1"/>
          </p:nvPr>
        </p:nvSpPr>
        <p:spPr/>
        <p:txBody>
          <a:bodyPr/>
          <a:lstStyle/>
          <a:p>
            <a:endParaRPr lang="tr-TR"/>
          </a:p>
        </p:txBody>
      </p:sp>
      <p:pic>
        <p:nvPicPr>
          <p:cNvPr id="5122" name="Picture 2"/>
          <p:cNvPicPr>
            <a:picLocks noChangeAspect="1" noChangeArrowheads="1"/>
          </p:cNvPicPr>
          <p:nvPr/>
        </p:nvPicPr>
        <p:blipFill>
          <a:blip r:embed="rId2" cstate="print"/>
          <a:srcRect/>
          <a:stretch>
            <a:fillRect/>
          </a:stretch>
        </p:blipFill>
        <p:spPr bwMode="auto">
          <a:xfrm>
            <a:off x="-36512" y="404664"/>
            <a:ext cx="9296325" cy="6344742"/>
          </a:xfrm>
          <a:prstGeom prst="rect">
            <a:avLst/>
          </a:prstGeom>
          <a:noFill/>
          <a:ln w="9525">
            <a:noFill/>
            <a:miter lim="800000"/>
            <a:headEnd/>
            <a:tailEnd/>
          </a:ln>
        </p:spPr>
      </p:pic>
    </p:spTree>
    <p:extLst>
      <p:ext uri="{BB962C8B-B14F-4D97-AF65-F5344CB8AC3E}">
        <p14:creationId xmlns:p14="http://schemas.microsoft.com/office/powerpoint/2010/main" val="2429354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Mali: The </a:t>
            </a:r>
            <a:r>
              <a:rPr lang="en-US" sz="2800" dirty="0" err="1"/>
              <a:t>Natomo</a:t>
            </a:r>
            <a:r>
              <a:rPr lang="en-US" sz="2800" dirty="0"/>
              <a:t> Family</a:t>
            </a:r>
            <a:endParaRPr lang="tr-TR" sz="2800" dirty="0"/>
          </a:p>
        </p:txBody>
      </p:sp>
      <p:sp>
        <p:nvSpPr>
          <p:cNvPr id="3" name="Content Placeholder 2"/>
          <p:cNvSpPr>
            <a:spLocks noGrp="1"/>
          </p:cNvSpPr>
          <p:nvPr>
            <p:ph sz="quarter" idx="1"/>
          </p:nvPr>
        </p:nvSpPr>
        <p:spPr>
          <a:xfrm>
            <a:off x="611560" y="1484784"/>
            <a:ext cx="8229600" cy="4525963"/>
          </a:xfrm>
        </p:spPr>
        <p:txBody>
          <a:bodyPr>
            <a:noAutofit/>
          </a:bodyPr>
          <a:lstStyle/>
          <a:p>
            <a:pPr marL="36000" indent="0">
              <a:spcBef>
                <a:spcPts val="0"/>
              </a:spcBef>
              <a:buNone/>
            </a:pPr>
            <a:r>
              <a:rPr lang="en-US" sz="1800" dirty="0"/>
              <a:t>It is not unusual in this West African country for men to have two wives, as 39-year-old </a:t>
            </a:r>
            <a:r>
              <a:rPr lang="en-US" sz="1800" dirty="0" err="1"/>
              <a:t>Soumana</a:t>
            </a:r>
            <a:r>
              <a:rPr lang="en-US" sz="1800" dirty="0"/>
              <a:t> </a:t>
            </a:r>
            <a:r>
              <a:rPr lang="en-US" sz="1800" dirty="0" err="1"/>
              <a:t>Natomo</a:t>
            </a:r>
            <a:r>
              <a:rPr lang="en-US" sz="1800" dirty="0"/>
              <a:t> does. More wives mean more children—and a greater chance you will be supported in old age. </a:t>
            </a:r>
            <a:r>
              <a:rPr lang="en-US" sz="1800" dirty="0" err="1"/>
              <a:t>Soumana</a:t>
            </a:r>
            <a:r>
              <a:rPr lang="en-US" sz="1800" dirty="0"/>
              <a:t> now has eight children, and his wives, </a:t>
            </a:r>
            <a:r>
              <a:rPr lang="en-US" sz="1800" dirty="0" err="1"/>
              <a:t>Pama</a:t>
            </a:r>
            <a:r>
              <a:rPr lang="en-US" sz="1800" dirty="0"/>
              <a:t> Kondo (28) and </a:t>
            </a:r>
            <a:r>
              <a:rPr lang="en-US" sz="1800" dirty="0" err="1"/>
              <a:t>Fatouma</a:t>
            </a:r>
            <a:r>
              <a:rPr lang="en-US" sz="1800" dirty="0"/>
              <a:t> </a:t>
            </a:r>
            <a:r>
              <a:rPr lang="en-US" sz="1800" dirty="0" err="1"/>
              <a:t>Niangani</a:t>
            </a:r>
            <a:r>
              <a:rPr lang="en-US" sz="1800" dirty="0"/>
              <a:t> </a:t>
            </a:r>
            <a:r>
              <a:rPr lang="en-US" sz="1800" dirty="0" err="1"/>
              <a:t>Toure</a:t>
            </a:r>
            <a:r>
              <a:rPr lang="en-US" sz="1800" dirty="0"/>
              <a:t> (26), will likely have more. How many of these children will survive, though, is uncertain: Mali's infant mortality rate ranks among the ten highest in the world. Some of the family's possessions are not included in this photo—another mortar and pestle for pounding grain, two wooden mattress platforms, 30 mango trees, and old radio batteries that the children use as toys. (Note: The </a:t>
            </a:r>
            <a:r>
              <a:rPr lang="en-US" sz="1800" dirty="0" err="1"/>
              <a:t>Natomos</a:t>
            </a:r>
            <a:r>
              <a:rPr lang="en-US" sz="1800" dirty="0"/>
              <a:t> appear on the adobe roof of their house in </a:t>
            </a:r>
            <a:r>
              <a:rPr lang="en-US" sz="1800" dirty="0" err="1"/>
              <a:t>Kouakourou</a:t>
            </a:r>
            <a:r>
              <a:rPr lang="en-US" sz="1800" dirty="0"/>
              <a:t>. An infant son is nestled in his mother's arms. One daughter is absent.)</a:t>
            </a:r>
            <a:br>
              <a:rPr lang="en-US" sz="1800" dirty="0"/>
            </a:br>
            <a:br>
              <a:rPr lang="en-US" sz="1800" dirty="0"/>
            </a:br>
            <a:r>
              <a:rPr lang="en-US" sz="1800" dirty="0"/>
              <a:t>Population: 12 million</a:t>
            </a:r>
            <a:br>
              <a:rPr lang="en-US" sz="1800" dirty="0"/>
            </a:br>
            <a:r>
              <a:rPr lang="en-US" sz="1800" dirty="0"/>
              <a:t>Total fertility rate: 7.0 children per woman</a:t>
            </a:r>
            <a:br>
              <a:rPr lang="en-US" sz="1800" dirty="0"/>
            </a:br>
            <a:r>
              <a:rPr lang="en-US" sz="1800" dirty="0"/>
              <a:t>Population doubling time: 23 years</a:t>
            </a:r>
            <a:br>
              <a:rPr lang="en-US" sz="1800" dirty="0"/>
            </a:br>
            <a:r>
              <a:rPr lang="en-US" sz="1800" dirty="0"/>
              <a:t>Percentage urban/rural: 26% urban, 64% rural</a:t>
            </a:r>
            <a:br>
              <a:rPr lang="en-US" sz="1800" dirty="0"/>
            </a:br>
            <a:r>
              <a:rPr lang="en-US" sz="1800" dirty="0"/>
              <a:t>Per capita energy use: 22 kg. oil equivalent</a:t>
            </a:r>
            <a:br>
              <a:rPr lang="en-US" sz="1800" dirty="0"/>
            </a:br>
            <a:r>
              <a:rPr lang="en-US" sz="1800" dirty="0"/>
              <a:t>Infant mortality: 118.7 deaths per 1,000 births</a:t>
            </a:r>
            <a:br>
              <a:rPr lang="en-US" sz="1800" dirty="0"/>
            </a:br>
            <a:r>
              <a:rPr lang="en-US" sz="1800" dirty="0"/>
              <a:t>Life expectancy: 48 (male), 49 (female)</a:t>
            </a:r>
            <a:br>
              <a:rPr lang="en-US" sz="1800" dirty="0"/>
            </a:br>
            <a:r>
              <a:rPr lang="en-US" sz="1800" dirty="0"/>
              <a:t>Adult illiteracy: 64% (male), 84% (female)</a:t>
            </a:r>
            <a:br>
              <a:rPr lang="en-US" sz="1800" dirty="0"/>
            </a:br>
            <a:r>
              <a:rPr lang="en-US" sz="1800" dirty="0"/>
              <a:t>Internet users: 30,000</a:t>
            </a:r>
            <a:endParaRPr lang="tr-TR" sz="1800" dirty="0"/>
          </a:p>
        </p:txBody>
      </p:sp>
    </p:spTree>
    <p:extLst>
      <p:ext uri="{BB962C8B-B14F-4D97-AF65-F5344CB8AC3E}">
        <p14:creationId xmlns:p14="http://schemas.microsoft.com/office/powerpoint/2010/main" val="221287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dirty="0"/>
          </a:p>
        </p:txBody>
      </p:sp>
      <p:sp>
        <p:nvSpPr>
          <p:cNvPr id="3" name="Content Placeholder 2"/>
          <p:cNvSpPr>
            <a:spLocks noGrp="1"/>
          </p:cNvSpPr>
          <p:nvPr>
            <p:ph sz="quarter" idx="1"/>
          </p:nvPr>
        </p:nvSpPr>
        <p:spPr/>
        <p:txBody>
          <a:bodyPr/>
          <a:lstStyle/>
          <a:p>
            <a:endParaRPr lang="tr-TR"/>
          </a:p>
        </p:txBody>
      </p:sp>
      <p:pic>
        <p:nvPicPr>
          <p:cNvPr id="9218" name="Picture 2"/>
          <p:cNvPicPr>
            <a:picLocks noChangeAspect="1" noChangeArrowheads="1"/>
          </p:cNvPicPr>
          <p:nvPr/>
        </p:nvPicPr>
        <p:blipFill>
          <a:blip r:embed="rId2" cstate="print"/>
          <a:srcRect/>
          <a:stretch>
            <a:fillRect/>
          </a:stretch>
        </p:blipFill>
        <p:spPr bwMode="auto">
          <a:xfrm>
            <a:off x="971600" y="260648"/>
            <a:ext cx="7245770" cy="5787559"/>
          </a:xfrm>
          <a:prstGeom prst="rect">
            <a:avLst/>
          </a:prstGeom>
          <a:noFill/>
          <a:ln w="9525">
            <a:noFill/>
            <a:miter lim="800000"/>
            <a:headEnd/>
            <a:tailEnd/>
          </a:ln>
        </p:spPr>
      </p:pic>
    </p:spTree>
    <p:extLst>
      <p:ext uri="{BB962C8B-B14F-4D97-AF65-F5344CB8AC3E}">
        <p14:creationId xmlns:p14="http://schemas.microsoft.com/office/powerpoint/2010/main" val="3693693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850106"/>
          </a:xfrm>
        </p:spPr>
        <p:txBody>
          <a:bodyPr>
            <a:normAutofit/>
          </a:bodyPr>
          <a:lstStyle/>
          <a:p>
            <a:r>
              <a:rPr lang="en-US" sz="2800" dirty="0"/>
              <a:t>India: The </a:t>
            </a:r>
            <a:r>
              <a:rPr lang="en-US" sz="2800" dirty="0" err="1"/>
              <a:t>Yadev</a:t>
            </a:r>
            <a:r>
              <a:rPr lang="en-US" sz="2800" dirty="0"/>
              <a:t> Family</a:t>
            </a:r>
            <a:endParaRPr lang="tr-TR" sz="2800" dirty="0"/>
          </a:p>
        </p:txBody>
      </p:sp>
      <p:sp>
        <p:nvSpPr>
          <p:cNvPr id="3" name="Content Placeholder 2"/>
          <p:cNvSpPr>
            <a:spLocks noGrp="1"/>
          </p:cNvSpPr>
          <p:nvPr>
            <p:ph sz="quarter" idx="1"/>
          </p:nvPr>
        </p:nvSpPr>
        <p:spPr>
          <a:xfrm>
            <a:off x="457200" y="1124744"/>
            <a:ext cx="8229600" cy="5328592"/>
          </a:xfrm>
        </p:spPr>
        <p:txBody>
          <a:bodyPr>
            <a:noAutofit/>
          </a:bodyPr>
          <a:lstStyle/>
          <a:p>
            <a:pPr marL="0" indent="0">
              <a:buNone/>
            </a:pPr>
            <a:r>
              <a:rPr lang="en-US" sz="1800" dirty="0"/>
              <a:t>At age 25, </a:t>
            </a:r>
            <a:r>
              <a:rPr lang="en-US" sz="1800" dirty="0" err="1"/>
              <a:t>Mashre</a:t>
            </a:r>
            <a:r>
              <a:rPr lang="en-US" sz="1800" dirty="0"/>
              <a:t> </a:t>
            </a:r>
            <a:r>
              <a:rPr lang="en-US" sz="1800" dirty="0" err="1"/>
              <a:t>Yadev</a:t>
            </a:r>
            <a:r>
              <a:rPr lang="en-US" sz="1800" dirty="0"/>
              <a:t> is already mother to four children, the oldest of whom was born when she was 17. Each morning at their home in rural Uttar Pradesh, she draws water from a well so that her older children can wash before school. She cooks over a wood fire in a windowless, six-by-nine-foot kitchen, and such labor-intensive domestic work keeps her busy from dawn to dusk. Her husband </a:t>
            </a:r>
            <a:r>
              <a:rPr lang="en-US" sz="1800" dirty="0" err="1"/>
              <a:t>Bachau</a:t>
            </a:r>
            <a:r>
              <a:rPr lang="en-US" sz="1800" dirty="0"/>
              <a:t>, 32, works roughly 56 hours a week, when he can find work. In rough times, family members have gone more than two weeks with little food. Everything they own—including two beds, three bags of rice, a broken bicycle, and their most cherished belonging, a print of Hindu gods—appears in this photograph.</a:t>
            </a:r>
            <a:br>
              <a:rPr lang="en-US" sz="1800" dirty="0"/>
            </a:br>
            <a:br>
              <a:rPr lang="en-US" sz="1800" dirty="0"/>
            </a:br>
            <a:r>
              <a:rPr lang="en-US" sz="1800" dirty="0"/>
              <a:t>Population: 1.0 billion</a:t>
            </a:r>
            <a:br>
              <a:rPr lang="en-US" sz="1800" dirty="0"/>
            </a:br>
            <a:r>
              <a:rPr lang="en-US" sz="1800" dirty="0"/>
              <a:t>Population density: 318 people per sq. km.</a:t>
            </a:r>
            <a:br>
              <a:rPr lang="en-US" sz="1800" dirty="0"/>
            </a:br>
            <a:r>
              <a:rPr lang="en-US" sz="1800" dirty="0"/>
              <a:t>Total fertility rate: 3.0 children per woman</a:t>
            </a:r>
            <a:br>
              <a:rPr lang="en-US" sz="1800" dirty="0"/>
            </a:br>
            <a:r>
              <a:rPr lang="en-US" sz="1800" dirty="0"/>
              <a:t>Population doubling time: 36 years</a:t>
            </a:r>
            <a:br>
              <a:rPr lang="en-US" sz="1800" dirty="0"/>
            </a:br>
            <a:r>
              <a:rPr lang="en-US" sz="1800" dirty="0"/>
              <a:t>Percentage urban/rural: 28% urban, 72% rural</a:t>
            </a:r>
            <a:br>
              <a:rPr lang="en-US" sz="1800" dirty="0"/>
            </a:br>
            <a:r>
              <a:rPr lang="en-US" sz="1800" dirty="0"/>
              <a:t>Per capita energy use: 494 kg. oil equivalent</a:t>
            </a:r>
            <a:br>
              <a:rPr lang="en-US" sz="1800" dirty="0"/>
            </a:br>
            <a:r>
              <a:rPr lang="en-US" sz="1800" dirty="0"/>
              <a:t>Infant mortality: 66 deaths per 1,000 births</a:t>
            </a:r>
            <a:br>
              <a:rPr lang="en-US" sz="1800" dirty="0"/>
            </a:br>
            <a:r>
              <a:rPr lang="en-US" sz="1800" dirty="0"/>
              <a:t>Life expectancy: 62 (male), 64 (female)</a:t>
            </a:r>
            <a:br>
              <a:rPr lang="en-US" sz="1800" dirty="0"/>
            </a:br>
            <a:r>
              <a:rPr lang="en-US" sz="1800" dirty="0"/>
              <a:t>Adult illiteracy: 32% (male), 55% (female)</a:t>
            </a:r>
            <a:br>
              <a:rPr lang="en-US" sz="1800" dirty="0"/>
            </a:br>
            <a:r>
              <a:rPr lang="en-US" sz="1800" dirty="0"/>
              <a:t>Internet users: 7 million</a:t>
            </a:r>
            <a:endParaRPr lang="tr-TR" sz="1800" dirty="0"/>
          </a:p>
        </p:txBody>
      </p:sp>
    </p:spTree>
    <p:extLst>
      <p:ext uri="{BB962C8B-B14F-4D97-AF65-F5344CB8AC3E}">
        <p14:creationId xmlns:p14="http://schemas.microsoft.com/office/powerpoint/2010/main" val="634643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dirty="0"/>
          </a:p>
        </p:txBody>
      </p:sp>
      <p:sp>
        <p:nvSpPr>
          <p:cNvPr id="3" name="Content Placeholder 2"/>
          <p:cNvSpPr>
            <a:spLocks noGrp="1"/>
          </p:cNvSpPr>
          <p:nvPr>
            <p:ph sz="quarter" idx="1"/>
          </p:nvPr>
        </p:nvSpPr>
        <p:spPr/>
        <p:txBody>
          <a:bodyPr/>
          <a:lstStyle/>
          <a:p>
            <a:endParaRPr lang="tr-TR"/>
          </a:p>
        </p:txBody>
      </p:sp>
      <p:pic>
        <p:nvPicPr>
          <p:cNvPr id="7170" name="Picture 2"/>
          <p:cNvPicPr>
            <a:picLocks noChangeAspect="1" noChangeArrowheads="1"/>
          </p:cNvPicPr>
          <p:nvPr/>
        </p:nvPicPr>
        <p:blipFill>
          <a:blip r:embed="rId2" cstate="print"/>
          <a:srcRect/>
          <a:stretch>
            <a:fillRect/>
          </a:stretch>
        </p:blipFill>
        <p:spPr bwMode="auto">
          <a:xfrm>
            <a:off x="755576" y="476672"/>
            <a:ext cx="7416824" cy="6007627"/>
          </a:xfrm>
          <a:prstGeom prst="rect">
            <a:avLst/>
          </a:prstGeom>
          <a:noFill/>
          <a:ln w="9525">
            <a:noFill/>
            <a:miter lim="800000"/>
            <a:headEnd/>
            <a:tailEnd/>
          </a:ln>
        </p:spPr>
      </p:pic>
    </p:spTree>
    <p:extLst>
      <p:ext uri="{BB962C8B-B14F-4D97-AF65-F5344CB8AC3E}">
        <p14:creationId xmlns:p14="http://schemas.microsoft.com/office/powerpoint/2010/main" val="4039716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850106"/>
          </a:xfrm>
        </p:spPr>
        <p:txBody>
          <a:bodyPr>
            <a:normAutofit/>
          </a:bodyPr>
          <a:lstStyle/>
          <a:p>
            <a:r>
              <a:rPr lang="en-US" sz="2800" dirty="0"/>
              <a:t>China: The Wu Family</a:t>
            </a:r>
            <a:endParaRPr lang="tr-TR" sz="2800" dirty="0"/>
          </a:p>
        </p:txBody>
      </p:sp>
      <p:sp>
        <p:nvSpPr>
          <p:cNvPr id="3" name="Content Placeholder 2"/>
          <p:cNvSpPr>
            <a:spLocks noGrp="1"/>
          </p:cNvSpPr>
          <p:nvPr>
            <p:ph sz="quarter" idx="1"/>
          </p:nvPr>
        </p:nvSpPr>
        <p:spPr>
          <a:xfrm>
            <a:off x="457200" y="1196752"/>
            <a:ext cx="8229600" cy="5184576"/>
          </a:xfrm>
        </p:spPr>
        <p:txBody>
          <a:bodyPr>
            <a:normAutofit fontScale="77500" lnSpcReduction="20000"/>
          </a:bodyPr>
          <a:lstStyle/>
          <a:p>
            <a:pPr marL="0" indent="0">
              <a:spcBef>
                <a:spcPts val="0"/>
              </a:spcBef>
              <a:buNone/>
            </a:pPr>
            <a:r>
              <a:rPr lang="en-US" dirty="0"/>
              <a:t>The nine members of this extended family—father Wu </a:t>
            </a:r>
            <a:r>
              <a:rPr lang="en-US" dirty="0" err="1"/>
              <a:t>Ba</a:t>
            </a:r>
            <a:r>
              <a:rPr lang="en-US" dirty="0"/>
              <a:t> </a:t>
            </a:r>
            <a:r>
              <a:rPr lang="en-US" dirty="0" err="1"/>
              <a:t>Jiu</a:t>
            </a:r>
            <a:r>
              <a:rPr lang="en-US" dirty="0"/>
              <a:t> (59), mother </a:t>
            </a:r>
            <a:r>
              <a:rPr lang="en-US" dirty="0" err="1"/>
              <a:t>Guo</a:t>
            </a:r>
            <a:r>
              <a:rPr lang="en-US" dirty="0"/>
              <a:t> Yu Xian (57), their sons, daughters-in-law, and three grandchildren—live in a three-bedroom, 600-square-foot dwelling in rural Yunnan Province. While they have no telephone, they get news and images of a wider world through two radios and the family's most prized possession, a television. In the future, they hope to get one with a 30-inch screen as well as a VCR, a refrigerator, and drugs to combat diseases in the carp they raise in their ponds. Not included in the photo are their 100 mandarin trees, vegetable patch, and three pigs.</a:t>
            </a:r>
            <a:br>
              <a:rPr lang="en-US" dirty="0"/>
            </a:br>
            <a:br>
              <a:rPr lang="en-US" dirty="0"/>
            </a:br>
            <a:r>
              <a:rPr lang="en-US" dirty="0"/>
              <a:t>Population: 1.3 billion</a:t>
            </a:r>
            <a:br>
              <a:rPr lang="en-US" dirty="0"/>
            </a:br>
            <a:r>
              <a:rPr lang="en-US" dirty="0"/>
              <a:t>Population density: 627 people per sq. km.</a:t>
            </a:r>
            <a:br>
              <a:rPr lang="en-US" dirty="0"/>
            </a:br>
            <a:r>
              <a:rPr lang="en-US" dirty="0"/>
              <a:t>Total fertility rate: 1.7 children per woman</a:t>
            </a:r>
            <a:br>
              <a:rPr lang="en-US" dirty="0"/>
            </a:br>
            <a:r>
              <a:rPr lang="en-US" dirty="0"/>
              <a:t>Population doubling time: 67 years</a:t>
            </a:r>
            <a:br>
              <a:rPr lang="en-US" dirty="0"/>
            </a:br>
            <a:r>
              <a:rPr lang="en-US" dirty="0"/>
              <a:t>Percentage urban/rural: 37% urban, 63% rural</a:t>
            </a:r>
            <a:br>
              <a:rPr lang="en-US" dirty="0"/>
            </a:br>
            <a:r>
              <a:rPr lang="en-US" dirty="0"/>
              <a:t>Per capita energy use: 905 kg. oil equivalent</a:t>
            </a:r>
            <a:br>
              <a:rPr lang="en-US" dirty="0"/>
            </a:br>
            <a:r>
              <a:rPr lang="en-US" dirty="0"/>
              <a:t>Infant mortality: 32 deaths per 1,000 births</a:t>
            </a:r>
            <a:br>
              <a:rPr lang="en-US" dirty="0"/>
            </a:br>
            <a:r>
              <a:rPr lang="en-US" dirty="0"/>
              <a:t>Life expectancy: 69 (male), 73 (female)</a:t>
            </a:r>
            <a:br>
              <a:rPr lang="en-US" dirty="0"/>
            </a:br>
            <a:r>
              <a:rPr lang="en-US" dirty="0"/>
              <a:t>Adult illiteracy: 7.9% (male), 22.1% (female)</a:t>
            </a:r>
            <a:br>
              <a:rPr lang="en-US" dirty="0"/>
            </a:br>
            <a:r>
              <a:rPr lang="en-US" dirty="0"/>
              <a:t>Internet users: 46 million</a:t>
            </a:r>
            <a:endParaRPr lang="tr-TR" dirty="0"/>
          </a:p>
        </p:txBody>
      </p:sp>
    </p:spTree>
    <p:extLst>
      <p:ext uri="{BB962C8B-B14F-4D97-AF65-F5344CB8AC3E}">
        <p14:creationId xmlns:p14="http://schemas.microsoft.com/office/powerpoint/2010/main" val="454764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Autofit/>
          </a:bodyPr>
          <a:lstStyle/>
          <a:p>
            <a:endParaRPr lang="tr-TR" sz="2800" dirty="0"/>
          </a:p>
        </p:txBody>
      </p:sp>
      <p:sp>
        <p:nvSpPr>
          <p:cNvPr id="3" name="Content Placeholder 2"/>
          <p:cNvSpPr>
            <a:spLocks noGrp="1"/>
          </p:cNvSpPr>
          <p:nvPr>
            <p:ph sz="quarter" idx="1"/>
          </p:nvPr>
        </p:nvSpPr>
        <p:spPr/>
        <p:txBody>
          <a:bodyPr/>
          <a:lstStyle/>
          <a:p>
            <a:endParaRPr lang="tr-TR"/>
          </a:p>
        </p:txBody>
      </p:sp>
      <p:pic>
        <p:nvPicPr>
          <p:cNvPr id="6146" name="Picture 2"/>
          <p:cNvPicPr>
            <a:picLocks noChangeAspect="1" noChangeArrowheads="1"/>
          </p:cNvPicPr>
          <p:nvPr/>
        </p:nvPicPr>
        <p:blipFill>
          <a:blip r:embed="rId2" cstate="print"/>
          <a:srcRect/>
          <a:stretch>
            <a:fillRect/>
          </a:stretch>
        </p:blipFill>
        <p:spPr bwMode="auto">
          <a:xfrm>
            <a:off x="539552" y="404664"/>
            <a:ext cx="8015733" cy="5400600"/>
          </a:xfrm>
          <a:prstGeom prst="rect">
            <a:avLst/>
          </a:prstGeom>
          <a:noFill/>
          <a:ln w="9525">
            <a:noFill/>
            <a:miter lim="800000"/>
            <a:headEnd/>
            <a:tailEnd/>
          </a:ln>
        </p:spPr>
      </p:pic>
    </p:spTree>
    <p:extLst>
      <p:ext uri="{BB962C8B-B14F-4D97-AF65-F5344CB8AC3E}">
        <p14:creationId xmlns:p14="http://schemas.microsoft.com/office/powerpoint/2010/main" val="3758919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noAutofit/>
          </a:bodyPr>
          <a:lstStyle/>
          <a:p>
            <a:r>
              <a:rPr lang="en-US" sz="2400" dirty="0"/>
              <a:t>United States: The Skeen Family</a:t>
            </a:r>
            <a:endParaRPr lang="tr-TR" sz="2400" dirty="0"/>
          </a:p>
        </p:txBody>
      </p:sp>
      <p:sp>
        <p:nvSpPr>
          <p:cNvPr id="3" name="Content Placeholder 2"/>
          <p:cNvSpPr>
            <a:spLocks noGrp="1"/>
          </p:cNvSpPr>
          <p:nvPr>
            <p:ph sz="quarter" idx="1"/>
          </p:nvPr>
        </p:nvSpPr>
        <p:spPr>
          <a:xfrm>
            <a:off x="457200" y="908720"/>
            <a:ext cx="8229600" cy="5544616"/>
          </a:xfrm>
        </p:spPr>
        <p:txBody>
          <a:bodyPr>
            <a:noAutofit/>
          </a:bodyPr>
          <a:lstStyle/>
          <a:p>
            <a:pPr marL="0" indent="0">
              <a:spcBef>
                <a:spcPts val="0"/>
              </a:spcBef>
              <a:buNone/>
            </a:pPr>
            <a:r>
              <a:rPr lang="en-US" sz="1800" dirty="0"/>
              <a:t>Rick and Pattie Skeen's 1,600-square-foot house lies on a cul-de-sac in Pearland, Texas, a suburb of Houston. The fire hydrant in this photo is real, but not working—a souvenir from Rick's days as a firefighter. Rick, 36, now splices cables for a phone company. Pattie, 34, teaches school at a Christian academy. To get the picture, photographers hoisted the family up in a cherry picker. Yet the image still leaves out a refrigerator-freezer, camcorder, woodworking tools, computer, glass butterfly collection, trampoline, fishing equipment, and the rifles Rick uses for deer hunting, among other things. Though rich with possessions, nothing is as important to the </a:t>
            </a:r>
            <a:r>
              <a:rPr lang="en-US" sz="1800" dirty="0" err="1"/>
              <a:t>Skeens</a:t>
            </a:r>
            <a:r>
              <a:rPr lang="en-US" sz="1800" dirty="0"/>
              <a:t> as their Bible. For this devoutly Baptist family, like many families around the world, it is a spiritual—rather than material—life that matters most.</a:t>
            </a:r>
            <a:br>
              <a:rPr lang="en-US" sz="1800" dirty="0"/>
            </a:br>
            <a:br>
              <a:rPr lang="en-US" sz="1800" dirty="0"/>
            </a:br>
            <a:r>
              <a:rPr lang="en-US" sz="1800" dirty="0"/>
              <a:t>Population: 292 million</a:t>
            </a:r>
            <a:br>
              <a:rPr lang="en-US" sz="1800" dirty="0"/>
            </a:br>
            <a:r>
              <a:rPr lang="en-US" sz="1800" dirty="0"/>
              <a:t>Population density: 29 people per sq. km.</a:t>
            </a:r>
            <a:br>
              <a:rPr lang="en-US" sz="1800" dirty="0"/>
            </a:br>
            <a:r>
              <a:rPr lang="en-US" sz="1800" dirty="0"/>
              <a:t>Total fertility rate: 2.0 children per woman</a:t>
            </a:r>
            <a:br>
              <a:rPr lang="en-US" sz="1800" dirty="0"/>
            </a:br>
            <a:r>
              <a:rPr lang="en-US" sz="1800" dirty="0"/>
              <a:t>Population doubling time: 116 years</a:t>
            </a:r>
            <a:br>
              <a:rPr lang="en-US" sz="1800" dirty="0"/>
            </a:br>
            <a:r>
              <a:rPr lang="en-US" sz="1800" dirty="0"/>
              <a:t>Percentage urban/rural: 78% urban, 22% rural</a:t>
            </a:r>
            <a:br>
              <a:rPr lang="en-US" sz="1800" dirty="0"/>
            </a:br>
            <a:r>
              <a:rPr lang="en-US" sz="1800" dirty="0"/>
              <a:t>Per capita energy use: 8,148 kg. oil equivalent</a:t>
            </a:r>
            <a:br>
              <a:rPr lang="en-US" sz="1800" dirty="0"/>
            </a:br>
            <a:r>
              <a:rPr lang="en-US" sz="1800" dirty="0"/>
              <a:t>Infant mortality: 6.7 deaths per 1,000 births</a:t>
            </a:r>
            <a:br>
              <a:rPr lang="en-US" sz="1800" dirty="0"/>
            </a:br>
            <a:r>
              <a:rPr lang="en-US" sz="1800" dirty="0"/>
              <a:t>Life expectancy: 74 (male), 80 (female)</a:t>
            </a:r>
            <a:br>
              <a:rPr lang="en-US" sz="1800" dirty="0"/>
            </a:br>
            <a:r>
              <a:rPr lang="en-US" sz="1800" dirty="0"/>
              <a:t>Adult illiteracy: 3% (male), 3% (female)</a:t>
            </a:r>
            <a:br>
              <a:rPr lang="en-US" sz="1800" dirty="0"/>
            </a:br>
            <a:r>
              <a:rPr lang="en-US" sz="1800" dirty="0"/>
              <a:t>Internet users: 165 million</a:t>
            </a:r>
            <a:endParaRPr lang="tr-TR" sz="1800" dirty="0"/>
          </a:p>
        </p:txBody>
      </p:sp>
    </p:spTree>
    <p:extLst>
      <p:ext uri="{BB962C8B-B14F-4D97-AF65-F5344CB8AC3E}">
        <p14:creationId xmlns:p14="http://schemas.microsoft.com/office/powerpoint/2010/main" val="2322641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dirty="0"/>
          </a:p>
        </p:txBody>
      </p:sp>
      <p:sp>
        <p:nvSpPr>
          <p:cNvPr id="3" name="Content Placeholder 2"/>
          <p:cNvSpPr>
            <a:spLocks noGrp="1"/>
          </p:cNvSpPr>
          <p:nvPr>
            <p:ph sz="quarter" idx="1"/>
          </p:nvPr>
        </p:nvSpPr>
        <p:spPr/>
        <p:txBody>
          <a:bodyPr/>
          <a:lstStyle/>
          <a:p>
            <a:endParaRPr lang="tr-TR"/>
          </a:p>
        </p:txBody>
      </p:sp>
      <p:pic>
        <p:nvPicPr>
          <p:cNvPr id="8194" name="Picture 2"/>
          <p:cNvPicPr>
            <a:picLocks noChangeAspect="1" noChangeArrowheads="1"/>
          </p:cNvPicPr>
          <p:nvPr/>
        </p:nvPicPr>
        <p:blipFill>
          <a:blip r:embed="rId2" cstate="print"/>
          <a:srcRect/>
          <a:stretch>
            <a:fillRect/>
          </a:stretch>
        </p:blipFill>
        <p:spPr bwMode="auto">
          <a:xfrm>
            <a:off x="486016" y="-27384"/>
            <a:ext cx="8130480" cy="6870256"/>
          </a:xfrm>
          <a:prstGeom prst="rect">
            <a:avLst/>
          </a:prstGeom>
          <a:noFill/>
          <a:ln w="9525">
            <a:noFill/>
            <a:miter lim="800000"/>
            <a:headEnd/>
            <a:tailEnd/>
          </a:ln>
        </p:spPr>
      </p:pic>
    </p:spTree>
    <p:extLst>
      <p:ext uri="{BB962C8B-B14F-4D97-AF65-F5344CB8AC3E}">
        <p14:creationId xmlns:p14="http://schemas.microsoft.com/office/powerpoint/2010/main" val="132911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850106"/>
          </a:xfrm>
        </p:spPr>
        <p:txBody>
          <a:bodyPr>
            <a:normAutofit/>
          </a:bodyPr>
          <a:lstStyle/>
          <a:p>
            <a:r>
              <a:rPr lang="en-US" sz="2800" dirty="0"/>
              <a:t>Japan: The </a:t>
            </a:r>
            <a:r>
              <a:rPr lang="en-US" sz="2800" dirty="0" err="1"/>
              <a:t>Ukita</a:t>
            </a:r>
            <a:r>
              <a:rPr lang="en-US" sz="2800" dirty="0"/>
              <a:t> Family</a:t>
            </a:r>
            <a:endParaRPr lang="tr-TR" sz="2800" dirty="0"/>
          </a:p>
        </p:txBody>
      </p:sp>
      <p:sp>
        <p:nvSpPr>
          <p:cNvPr id="3" name="Content Placeholder 2"/>
          <p:cNvSpPr>
            <a:spLocks noGrp="1"/>
          </p:cNvSpPr>
          <p:nvPr>
            <p:ph sz="quarter" idx="1"/>
          </p:nvPr>
        </p:nvSpPr>
        <p:spPr>
          <a:xfrm>
            <a:off x="457200" y="1196752"/>
            <a:ext cx="8229600" cy="5328592"/>
          </a:xfrm>
        </p:spPr>
        <p:txBody>
          <a:bodyPr>
            <a:noAutofit/>
          </a:bodyPr>
          <a:lstStyle/>
          <a:p>
            <a:pPr marL="0" indent="0">
              <a:spcBef>
                <a:spcPts val="0"/>
              </a:spcBef>
              <a:buNone/>
            </a:pPr>
            <a:r>
              <a:rPr lang="en-US" sz="1800" dirty="0"/>
              <a:t>Like many Japanese women, 43-year-old </a:t>
            </a:r>
            <a:r>
              <a:rPr lang="en-US" sz="1800" dirty="0" err="1"/>
              <a:t>Sayo</a:t>
            </a:r>
            <a:r>
              <a:rPr lang="en-US" sz="1800" dirty="0"/>
              <a:t> </a:t>
            </a:r>
            <a:r>
              <a:rPr lang="en-US" sz="1800" dirty="0" err="1"/>
              <a:t>Ukita</a:t>
            </a:r>
            <a:r>
              <a:rPr lang="en-US" sz="1800" dirty="0"/>
              <a:t> had children relatively late in life. Her youngest daughter is now in kindergarten, not yet burdened by the pressures of exams and Saturday "cram school" that face her nine-year-old sister. </a:t>
            </a:r>
            <a:r>
              <a:rPr lang="en-US" sz="1800" dirty="0" err="1"/>
              <a:t>Sayo</a:t>
            </a:r>
            <a:r>
              <a:rPr lang="en-US" sz="1800" dirty="0"/>
              <a:t> is supremely well-organized, which helps her manage the busy schedules of her children and maintain order in their 1,421-square-foot Tokyo home stuffed with clothes, appliances, and an abundance of toys for both her daughters and dog. She and her husband Kazuo, 45, have all the electronic and gas-powered conveniences of modern life, but their most cherished possessions are a ring and heirloom pottery. The family's wish for the future: a larger house with more storage space.</a:t>
            </a:r>
            <a:br>
              <a:rPr lang="en-US" sz="1800" dirty="0"/>
            </a:br>
            <a:br>
              <a:rPr lang="en-US" sz="1800" dirty="0"/>
            </a:br>
            <a:r>
              <a:rPr lang="en-US" sz="1800" dirty="0"/>
              <a:t>Population: 128 million</a:t>
            </a:r>
            <a:br>
              <a:rPr lang="en-US" sz="1800" dirty="0"/>
            </a:br>
            <a:r>
              <a:rPr lang="en-US" sz="1800" dirty="0"/>
              <a:t>Population density: 336 people per sq. km.</a:t>
            </a:r>
            <a:br>
              <a:rPr lang="en-US" sz="1800" dirty="0"/>
            </a:br>
            <a:r>
              <a:rPr lang="en-US" sz="1800" dirty="0"/>
              <a:t>Total fertility rate: 1.3 children per woman</a:t>
            </a:r>
            <a:br>
              <a:rPr lang="en-US" sz="1800" dirty="0"/>
            </a:br>
            <a:r>
              <a:rPr lang="en-US" sz="1800" dirty="0"/>
              <a:t>Population doubling time: 289 years</a:t>
            </a:r>
            <a:br>
              <a:rPr lang="en-US" sz="1800" dirty="0"/>
            </a:br>
            <a:r>
              <a:rPr lang="en-US" sz="1800" dirty="0"/>
              <a:t>Percentage urban/rural: 79% urban, 21% rural</a:t>
            </a:r>
            <a:br>
              <a:rPr lang="en-US" sz="1800" dirty="0"/>
            </a:br>
            <a:r>
              <a:rPr lang="en-US" sz="1800" dirty="0"/>
              <a:t>Per capita energy use: 4,316 kg. oil equivalent</a:t>
            </a:r>
            <a:br>
              <a:rPr lang="en-US" sz="1800" dirty="0"/>
            </a:br>
            <a:r>
              <a:rPr lang="en-US" sz="1800" dirty="0"/>
              <a:t>Infant mortality: 3 deaths per 1,000 births</a:t>
            </a:r>
            <a:br>
              <a:rPr lang="en-US" sz="1800" dirty="0"/>
            </a:br>
            <a:r>
              <a:rPr lang="en-US" sz="1800" dirty="0"/>
              <a:t>Life expectancy: 78 (male), 85 (female)</a:t>
            </a:r>
            <a:br>
              <a:rPr lang="en-US" sz="1800" dirty="0"/>
            </a:br>
            <a:r>
              <a:rPr lang="en-US" sz="1800" dirty="0"/>
              <a:t>Adult illiteracy: 1% (male), 1% (female)</a:t>
            </a:r>
            <a:br>
              <a:rPr lang="en-US" sz="1800" dirty="0"/>
            </a:br>
            <a:r>
              <a:rPr lang="en-US" sz="1800" dirty="0"/>
              <a:t>Internet users: 56 million</a:t>
            </a:r>
            <a:endParaRPr lang="tr-TR" sz="1800" dirty="0"/>
          </a:p>
        </p:txBody>
      </p:sp>
    </p:spTree>
    <p:extLst>
      <p:ext uri="{BB962C8B-B14F-4D97-AF65-F5344CB8AC3E}">
        <p14:creationId xmlns:p14="http://schemas.microsoft.com/office/powerpoint/2010/main" val="790404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E22C-E290-D550-0A3F-97D77F6EBF1B}"/>
              </a:ext>
            </a:extLst>
          </p:cNvPr>
          <p:cNvSpPr>
            <a:spLocks noGrp="1"/>
          </p:cNvSpPr>
          <p:nvPr>
            <p:ph type="title"/>
          </p:nvPr>
        </p:nvSpPr>
        <p:spPr/>
        <p:txBody>
          <a:bodyPr/>
          <a:lstStyle/>
          <a:p>
            <a:endParaRPr lang="tr-TR"/>
          </a:p>
        </p:txBody>
      </p:sp>
      <p:sp>
        <p:nvSpPr>
          <p:cNvPr id="3" name="Content Placeholder 2">
            <a:extLst>
              <a:ext uri="{FF2B5EF4-FFF2-40B4-BE49-F238E27FC236}">
                <a16:creationId xmlns:a16="http://schemas.microsoft.com/office/drawing/2014/main" id="{3ED6CE9A-C74C-3412-B2EE-94623DF718B4}"/>
              </a:ext>
            </a:extLst>
          </p:cNvPr>
          <p:cNvSpPr>
            <a:spLocks noGrp="1"/>
          </p:cNvSpPr>
          <p:nvPr>
            <p:ph sz="quarter" idx="1"/>
          </p:nvPr>
        </p:nvSpPr>
        <p:spPr/>
        <p:txBody>
          <a:bodyPr/>
          <a:lstStyle/>
          <a:p>
            <a:r>
              <a:rPr lang="tr-TR" dirty="0"/>
              <a:t>Production and growth, contd.</a:t>
            </a:r>
          </a:p>
          <a:p>
            <a:endParaRPr lang="tr-TR" dirty="0"/>
          </a:p>
          <a:p>
            <a:r>
              <a:rPr lang="tr-TR" dirty="0"/>
              <a:t>Assignment 9 this Friday, related to unemployment</a:t>
            </a:r>
          </a:p>
        </p:txBody>
      </p:sp>
    </p:spTree>
    <p:extLst>
      <p:ext uri="{BB962C8B-B14F-4D97-AF65-F5344CB8AC3E}">
        <p14:creationId xmlns:p14="http://schemas.microsoft.com/office/powerpoint/2010/main" val="1005912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big is the world economy?</a:t>
            </a:r>
            <a:endParaRPr lang="tr-TR" dirty="0"/>
          </a:p>
        </p:txBody>
      </p:sp>
      <p:sp>
        <p:nvSpPr>
          <p:cNvPr id="3" name="Content Placeholder 2"/>
          <p:cNvSpPr>
            <a:spLocks noGrp="1"/>
          </p:cNvSpPr>
          <p:nvPr>
            <p:ph type="body" idx="1"/>
          </p:nvPr>
        </p:nvSpPr>
        <p:spPr/>
        <p:txBody>
          <a:bodyPr/>
          <a:lstStyle/>
          <a:p>
            <a:r>
              <a:rPr lang="en-US" dirty="0"/>
              <a:t>GDP figures for rich countries, 2013</a:t>
            </a:r>
            <a:br>
              <a:rPr lang="en-US" dirty="0"/>
            </a:br>
            <a:endParaRPr lang="tr-TR" dirty="0"/>
          </a:p>
        </p:txBody>
      </p:sp>
    </p:spTree>
    <p:extLst>
      <p:ext uri="{BB962C8B-B14F-4D97-AF65-F5344CB8AC3E}">
        <p14:creationId xmlns:p14="http://schemas.microsoft.com/office/powerpoint/2010/main" val="2524080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GDP figures around the world 2013</a:t>
            </a:r>
            <a:br>
              <a:rPr lang="en-US" sz="2800" dirty="0"/>
            </a:br>
            <a:r>
              <a:rPr lang="en-US" sz="1600" dirty="0"/>
              <a:t>World Development Indicators database, World Bank, 22 September 2014</a:t>
            </a:r>
            <a:br>
              <a:rPr lang="en-US" sz="1600" dirty="0"/>
            </a:br>
            <a:endParaRPr lang="tr-TR" sz="1600" dirty="0"/>
          </a:p>
        </p:txBody>
      </p:sp>
      <p:sp>
        <p:nvSpPr>
          <p:cNvPr id="3" name="Content Placeholder 2"/>
          <p:cNvSpPr>
            <a:spLocks noGrp="1"/>
          </p:cNvSpPr>
          <p:nvPr>
            <p:ph sz="quarter" idx="1"/>
          </p:nvPr>
        </p:nvSpPr>
        <p:spPr/>
        <p:txBody>
          <a:bodyPr>
            <a:normAutofit/>
          </a:bodyPr>
          <a:lstStyle/>
          <a:p>
            <a:pPr marL="0" indent="0">
              <a:buNone/>
            </a:pPr>
            <a:r>
              <a:rPr lang="tr-TR" sz="2400" dirty="0" err="1"/>
              <a:t>World</a:t>
            </a:r>
            <a:r>
              <a:rPr lang="en-US" sz="2400" dirty="0"/>
              <a:t> </a:t>
            </a:r>
            <a:r>
              <a:rPr lang="tr-TR" sz="2400" dirty="0"/>
              <a:t>74,909,811</a:t>
            </a:r>
            <a:r>
              <a:rPr lang="en-US" sz="2400" dirty="0"/>
              <a:t>  (this is 75 trillions of USD)</a:t>
            </a:r>
            <a:endParaRPr lang="tr-TR" sz="2400" dirty="0"/>
          </a:p>
          <a:p>
            <a:pPr marL="0" indent="0">
              <a:buNone/>
            </a:pPr>
            <a:r>
              <a:rPr lang="tr-TR" sz="2400" dirty="0"/>
              <a:t>Euro area</a:t>
            </a:r>
            <a:r>
              <a:rPr lang="en-US" sz="2400" dirty="0"/>
              <a:t> </a:t>
            </a:r>
            <a:r>
              <a:rPr lang="tr-TR" sz="2400" dirty="0"/>
              <a:t>12,749,677</a:t>
            </a:r>
          </a:p>
          <a:p>
            <a:pPr marL="0" indent="0">
              <a:buNone/>
            </a:pPr>
            <a:endParaRPr lang="tr-TR" sz="2400" dirty="0"/>
          </a:p>
          <a:p>
            <a:pPr marL="0" indent="0">
              <a:buNone/>
            </a:pPr>
            <a:r>
              <a:rPr lang="tr-TR" sz="2400" b="1" u="sng" dirty="0"/>
              <a:t>For 2022</a:t>
            </a:r>
          </a:p>
          <a:p>
            <a:pPr marL="0" indent="0">
              <a:buNone/>
            </a:pPr>
            <a:endParaRPr lang="tr-TR" sz="2400" dirty="0"/>
          </a:p>
          <a:p>
            <a:pPr marL="0" indent="0">
              <a:buNone/>
            </a:pPr>
            <a:r>
              <a:rPr lang="en-US" sz="2400" dirty="0"/>
              <a:t>Euro area</a:t>
            </a:r>
            <a:r>
              <a:rPr lang="tr-TR" sz="2400" dirty="0"/>
              <a:t>			</a:t>
            </a:r>
            <a:r>
              <a:rPr lang="en-US" sz="2400" dirty="0"/>
              <a:t>15.07</a:t>
            </a:r>
            <a:r>
              <a:rPr lang="tr-TR" sz="2400" dirty="0"/>
              <a:t>trillions of USD</a:t>
            </a:r>
          </a:p>
          <a:p>
            <a:pPr marL="0" indent="0">
              <a:buNone/>
            </a:pPr>
            <a:r>
              <a:rPr lang="en-US" sz="2400" dirty="0"/>
              <a:t>World</a:t>
            </a:r>
            <a:r>
              <a:rPr lang="tr-TR" sz="2400" dirty="0"/>
              <a:t>				</a:t>
            </a:r>
            <a:r>
              <a:rPr lang="en-US" sz="2400" dirty="0"/>
              <a:t>105.57 </a:t>
            </a:r>
            <a:r>
              <a:rPr lang="tr-TR" sz="2400" dirty="0"/>
              <a:t>trillions of USD</a:t>
            </a:r>
          </a:p>
          <a:p>
            <a:pPr marL="0" indent="0">
              <a:buNone/>
            </a:pPr>
            <a:endParaRPr lang="en-US" sz="2400" dirty="0"/>
          </a:p>
          <a:p>
            <a:pPr marL="0" indent="0">
              <a:buNone/>
            </a:pPr>
            <a:endParaRPr lang="tr-TR" sz="2400" dirty="0"/>
          </a:p>
          <a:p>
            <a:endParaRPr lang="tr-TR" sz="2400" dirty="0"/>
          </a:p>
        </p:txBody>
      </p:sp>
    </p:spTree>
    <p:extLst>
      <p:ext uri="{BB962C8B-B14F-4D97-AF65-F5344CB8AC3E}">
        <p14:creationId xmlns:p14="http://schemas.microsoft.com/office/powerpoint/2010/main" val="520325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624" y="404664"/>
            <a:ext cx="5400600" cy="338554"/>
          </a:xfrm>
          <a:prstGeom prst="rect">
            <a:avLst/>
          </a:prstGeom>
        </p:spPr>
        <p:txBody>
          <a:bodyPr wrap="square">
            <a:spAutoFit/>
          </a:bodyPr>
          <a:lstStyle/>
          <a:p>
            <a:pPr marL="0" marR="0" lvl="0" indent="0" algn="l" defTabSz="457200" rtl="0" eaLnBrk="1" fontAlgn="base" latinLnBrk="0" hangingPunct="0">
              <a:lnSpc>
                <a:spcPct val="100000"/>
              </a:lnSpc>
              <a:spcBef>
                <a:spcPct val="0"/>
              </a:spcBef>
              <a:spcAft>
                <a:spcPct val="0"/>
              </a:spcAft>
              <a:buClrTx/>
              <a:buSzTx/>
              <a:buFontTx/>
              <a:buNone/>
              <a:tabLst/>
              <a:defRPr/>
            </a:pPr>
            <a:r>
              <a:rPr kumimoji="0" lang="tr-TR" sz="1600" b="0" i="0" u="none" strike="noStrike" kern="1200" cap="none" spc="0" normalizeH="0" baseline="0" noProof="0" dirty="0">
                <a:ln>
                  <a:noFill/>
                </a:ln>
                <a:solidFill>
                  <a:srgbClr val="696464"/>
                </a:solidFill>
                <a:effectLst/>
                <a:uLnTx/>
                <a:uFillTx/>
                <a:latin typeface="Franklin Gothic Book"/>
                <a:ea typeface="+mj-ea"/>
                <a:cs typeface="Helvetica" charset="0"/>
                <a:sym typeface="Helvetica" charset="0"/>
                <a:hlinkClick r:id="rId2"/>
              </a:rPr>
              <a:t>http://databank.worldbank.org/data/download/GDP.pdf</a:t>
            </a:r>
            <a:r>
              <a:rPr kumimoji="0" lang="en-US" sz="1600" b="0" i="0" u="none" strike="noStrike" kern="1200" cap="none" spc="0" normalizeH="0" baseline="0" noProof="0" dirty="0">
                <a:ln>
                  <a:noFill/>
                </a:ln>
                <a:solidFill>
                  <a:srgbClr val="696464"/>
                </a:solidFill>
                <a:effectLst/>
                <a:uLnTx/>
                <a:uFillTx/>
                <a:latin typeface="Franklin Gothic Book"/>
                <a:ea typeface="+mj-ea"/>
                <a:cs typeface="Helvetica" charset="0"/>
                <a:sym typeface="Helvetica" charset="0"/>
              </a:rPr>
              <a:t> </a:t>
            </a:r>
            <a:endParaRPr kumimoji="0" lang="en-US" sz="1200" b="0" i="0" u="none" strike="noStrike" kern="1200" cap="none" spc="0" normalizeH="0" baseline="0" noProof="0" dirty="0">
              <a:ln>
                <a:noFill/>
              </a:ln>
              <a:solidFill>
                <a:srgbClr val="000000"/>
              </a:solidFill>
              <a:effectLst/>
              <a:uLnTx/>
              <a:uFillTx/>
              <a:latin typeface="Helvetica" charset="0"/>
              <a:cs typeface="Helvetica" charset="0"/>
              <a:sym typeface="Helvetica" charset="0"/>
            </a:endParaRPr>
          </a:p>
        </p:txBody>
      </p:sp>
      <p:sp>
        <p:nvSpPr>
          <p:cNvPr id="7" name="TextBox 6">
            <a:extLst>
              <a:ext uri="{FF2B5EF4-FFF2-40B4-BE49-F238E27FC236}">
                <a16:creationId xmlns:a16="http://schemas.microsoft.com/office/drawing/2014/main" id="{9E3B0484-6F2A-89F5-49F3-ED2C04AD11AB}"/>
              </a:ext>
            </a:extLst>
          </p:cNvPr>
          <p:cNvSpPr txBox="1"/>
          <p:nvPr/>
        </p:nvSpPr>
        <p:spPr>
          <a:xfrm>
            <a:off x="2286000" y="1351508"/>
            <a:ext cx="4572000" cy="5262979"/>
          </a:xfrm>
          <a:prstGeom prst="rect">
            <a:avLst/>
          </a:prstGeom>
          <a:noFill/>
        </p:spPr>
        <p:txBody>
          <a:bodyPr wrap="square">
            <a:spAutoFit/>
          </a:bodyPr>
          <a:lstStyle/>
          <a:p>
            <a:r>
              <a:rPr lang="tr-TR" sz="2400" dirty="0"/>
              <a:t>Gross domestic product 2021</a:t>
            </a:r>
          </a:p>
          <a:p>
            <a:r>
              <a:rPr lang="tr-TR" sz="2400" dirty="0"/>
              <a:t>(millions of</a:t>
            </a:r>
          </a:p>
          <a:p>
            <a:r>
              <a:rPr lang="tr-TR" sz="2400" dirty="0"/>
              <a:t>Ranking Economy US dollars)</a:t>
            </a:r>
          </a:p>
          <a:p>
            <a:r>
              <a:rPr lang="tr-TR" sz="2400" dirty="0"/>
              <a:t> 1 United States 23,315,081 </a:t>
            </a:r>
          </a:p>
          <a:p>
            <a:r>
              <a:rPr lang="tr-TR" sz="2400" dirty="0"/>
              <a:t>2 China 17,734,063 </a:t>
            </a:r>
          </a:p>
          <a:p>
            <a:r>
              <a:rPr lang="tr-TR" sz="2400" dirty="0"/>
              <a:t>3 Japan 4,940,878 </a:t>
            </a:r>
          </a:p>
          <a:p>
            <a:r>
              <a:rPr lang="tr-TR" sz="2400" dirty="0"/>
              <a:t>4 Germany 4,259,935</a:t>
            </a:r>
          </a:p>
          <a:p>
            <a:r>
              <a:rPr lang="tr-TR" sz="2400" dirty="0"/>
              <a:t> 5 India 3,176,295 </a:t>
            </a:r>
          </a:p>
          <a:p>
            <a:r>
              <a:rPr lang="tr-TR" sz="2400" dirty="0"/>
              <a:t>6 United Kingdom 3,131,378 </a:t>
            </a:r>
          </a:p>
          <a:p>
            <a:r>
              <a:rPr lang="tr-TR" sz="2400" dirty="0"/>
              <a:t>7 France 2,957,880</a:t>
            </a:r>
          </a:p>
          <a:p>
            <a:r>
              <a:rPr lang="tr-TR" sz="2400" dirty="0"/>
              <a:t> 8 Italy 2,107,703 </a:t>
            </a:r>
          </a:p>
          <a:p>
            <a:r>
              <a:rPr lang="tr-TR" sz="2400" dirty="0"/>
              <a:t>9 Canada 1,988,336</a:t>
            </a:r>
          </a:p>
          <a:p>
            <a:r>
              <a:rPr lang="tr-TR" sz="2400" dirty="0"/>
              <a:t>10 Korea, Rep. 1,810,956</a:t>
            </a:r>
          </a:p>
          <a:p>
            <a:endParaRPr lang="tr-TR" sz="2400" dirty="0"/>
          </a:p>
        </p:txBody>
      </p:sp>
    </p:spTree>
    <p:extLst>
      <p:ext uri="{BB962C8B-B14F-4D97-AF65-F5344CB8AC3E}">
        <p14:creationId xmlns:p14="http://schemas.microsoft.com/office/powerpoint/2010/main" val="1713336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728201-6097-95E5-CA88-91C0A78DD422}"/>
              </a:ext>
            </a:extLst>
          </p:cNvPr>
          <p:cNvPicPr>
            <a:picLocks noChangeAspect="1"/>
          </p:cNvPicPr>
          <p:nvPr/>
        </p:nvPicPr>
        <p:blipFill>
          <a:blip r:embed="rId2"/>
          <a:stretch>
            <a:fillRect/>
          </a:stretch>
        </p:blipFill>
        <p:spPr>
          <a:xfrm>
            <a:off x="2139485" y="1462869"/>
            <a:ext cx="4865030" cy="3932261"/>
          </a:xfrm>
          <a:prstGeom prst="rect">
            <a:avLst/>
          </a:prstGeom>
        </p:spPr>
      </p:pic>
    </p:spTree>
    <p:extLst>
      <p:ext uri="{BB962C8B-B14F-4D97-AF65-F5344CB8AC3E}">
        <p14:creationId xmlns:p14="http://schemas.microsoft.com/office/powerpoint/2010/main" val="112119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The GDP ranking  with PPP </a:t>
            </a:r>
            <a:endParaRPr lang="tr-TR" sz="2800" dirty="0"/>
          </a:p>
        </p:txBody>
      </p:sp>
      <p:sp>
        <p:nvSpPr>
          <p:cNvPr id="3" name="Text Placeholder 2"/>
          <p:cNvSpPr>
            <a:spLocks noGrp="1"/>
          </p:cNvSpPr>
          <p:nvPr>
            <p:ph sz="quarter" idx="1"/>
          </p:nvPr>
        </p:nvSpPr>
        <p:spPr/>
        <p:txBody>
          <a:bodyPr/>
          <a:lstStyle/>
          <a:p>
            <a:r>
              <a:rPr lang="en-US" dirty="0"/>
              <a:t>PPP is purchasing power parity; an international dollar has the same purchasing power over GDP as a U.S. dollar has in the United</a:t>
            </a:r>
            <a:endParaRPr lang="tr-TR" dirty="0"/>
          </a:p>
          <a:p>
            <a:endParaRPr lang="en-US" dirty="0"/>
          </a:p>
        </p:txBody>
      </p:sp>
    </p:spTree>
    <p:extLst>
      <p:ext uri="{BB962C8B-B14F-4D97-AF65-F5344CB8AC3E}">
        <p14:creationId xmlns:p14="http://schemas.microsoft.com/office/powerpoint/2010/main" val="2712521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3528" y="356068"/>
            <a:ext cx="5112568" cy="307777"/>
          </a:xfrm>
          <a:prstGeom prst="rect">
            <a:avLst/>
          </a:prstGeom>
        </p:spPr>
        <p:txBody>
          <a:bodyPr wrap="square">
            <a:spAutoFit/>
          </a:bodyPr>
          <a:lstStyle/>
          <a:p>
            <a:pPr marL="0" marR="0" lvl="0" indent="0" algn="l" defTabSz="457200" rtl="0" eaLnBrk="1"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a:ln>
                  <a:noFill/>
                </a:ln>
                <a:solidFill>
                  <a:srgbClr val="000000"/>
                </a:solidFill>
                <a:effectLst/>
                <a:uLnTx/>
                <a:uFillTx/>
                <a:latin typeface="Helvetica" charset="0"/>
                <a:cs typeface="Helvetica" charset="0"/>
                <a:sym typeface="Helvetica" charset="0"/>
                <a:hlinkClick r:id="rId2"/>
              </a:rPr>
              <a:t>http://databank.worldbank.org/data/download/GDP_PPP.pdf</a:t>
            </a:r>
            <a:r>
              <a:rPr kumimoji="0" lang="en-US" sz="1400" b="0" i="0" u="none" strike="noStrike" kern="1200" cap="none" spc="0" normalizeH="0" baseline="0" noProof="0" dirty="0">
                <a:ln>
                  <a:noFill/>
                </a:ln>
                <a:solidFill>
                  <a:srgbClr val="000000"/>
                </a:solidFill>
                <a:effectLst/>
                <a:uLnTx/>
                <a:uFillTx/>
                <a:latin typeface="Helvetica" charset="0"/>
                <a:cs typeface="Helvetica" charset="0"/>
                <a:sym typeface="Helvetica" charset="0"/>
              </a:rPr>
              <a:t> </a:t>
            </a:r>
            <a:endParaRPr kumimoji="0" lang="tr-TR" sz="1400" b="0" i="0" u="none" strike="noStrike" kern="1200" cap="none" spc="0" normalizeH="0" baseline="0" noProof="0" dirty="0">
              <a:ln>
                <a:noFill/>
              </a:ln>
              <a:solidFill>
                <a:srgbClr val="000000"/>
              </a:solidFill>
              <a:effectLst/>
              <a:uLnTx/>
              <a:uFillTx/>
              <a:latin typeface="Helvetica" charset="0"/>
              <a:cs typeface="Helvetica" charset="0"/>
              <a:sym typeface="Helvetica" charset="0"/>
            </a:endParaRPr>
          </a:p>
        </p:txBody>
      </p:sp>
      <p:pic>
        <p:nvPicPr>
          <p:cNvPr id="3" name="Picture 2">
            <a:extLst>
              <a:ext uri="{FF2B5EF4-FFF2-40B4-BE49-F238E27FC236}">
                <a16:creationId xmlns:a16="http://schemas.microsoft.com/office/drawing/2014/main" id="{980A4E72-8CE3-FAFE-6B30-8D83E63241C4}"/>
              </a:ext>
            </a:extLst>
          </p:cNvPr>
          <p:cNvPicPr>
            <a:picLocks noChangeAspect="1"/>
          </p:cNvPicPr>
          <p:nvPr/>
        </p:nvPicPr>
        <p:blipFill>
          <a:blip r:embed="rId3"/>
          <a:stretch>
            <a:fillRect/>
          </a:stretch>
        </p:blipFill>
        <p:spPr>
          <a:xfrm>
            <a:off x="1243894" y="980728"/>
            <a:ext cx="7243525" cy="5328592"/>
          </a:xfrm>
          <a:prstGeom prst="rect">
            <a:avLst/>
          </a:prstGeom>
        </p:spPr>
      </p:pic>
    </p:spTree>
    <p:extLst>
      <p:ext uri="{BB962C8B-B14F-4D97-AF65-F5344CB8AC3E}">
        <p14:creationId xmlns:p14="http://schemas.microsoft.com/office/powerpoint/2010/main" val="164468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Is the US the richest country in the world?</a:t>
            </a:r>
            <a:endParaRPr lang="tr-TR" dirty="0"/>
          </a:p>
        </p:txBody>
      </p:sp>
      <p:sp>
        <p:nvSpPr>
          <p:cNvPr id="3" name="Content Placeholder 2"/>
          <p:cNvSpPr>
            <a:spLocks noGrp="1"/>
          </p:cNvSpPr>
          <p:nvPr>
            <p:ph sz="quarter" idx="1"/>
          </p:nvPr>
        </p:nvSpPr>
        <p:spPr>
          <a:xfrm>
            <a:off x="914400" y="1752600"/>
            <a:ext cx="7772400" cy="4267200"/>
          </a:xfrm>
        </p:spPr>
        <p:txBody>
          <a:bodyPr/>
          <a:lstStyle/>
          <a:p>
            <a:r>
              <a:rPr lang="en-US" dirty="0"/>
              <a:t>The US has the highest GDP per capita according to the PPP method.</a:t>
            </a:r>
          </a:p>
          <a:p>
            <a:r>
              <a:rPr lang="en-US" dirty="0"/>
              <a:t>Does it mean that the US is the richest country in the world?</a:t>
            </a:r>
          </a:p>
          <a:p>
            <a:r>
              <a:rPr lang="en-US" dirty="0"/>
              <a:t>Not exactly!</a:t>
            </a:r>
          </a:p>
          <a:p>
            <a:r>
              <a:rPr lang="en-US" dirty="0"/>
              <a:t>The US is by far the most unequal country in the developed world.</a:t>
            </a:r>
            <a:endParaRPr lang="tr-TR" dirty="0"/>
          </a:p>
        </p:txBody>
      </p:sp>
    </p:spTree>
    <p:extLst>
      <p:ext uri="{BB962C8B-B14F-4D97-AF65-F5344CB8AC3E}">
        <p14:creationId xmlns:p14="http://schemas.microsoft.com/office/powerpoint/2010/main" val="887174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570" name="Rectangle 74"/>
          <p:cNvSpPr>
            <a:spLocks noChangeArrowheads="1"/>
          </p:cNvSpPr>
          <p:nvPr/>
        </p:nvSpPr>
        <p:spPr bwMode="auto">
          <a:xfrm>
            <a:off x="5462588" y="1103313"/>
            <a:ext cx="1282700" cy="5522912"/>
          </a:xfrm>
          <a:prstGeom prst="rect">
            <a:avLst/>
          </a:prstGeom>
          <a:solidFill>
            <a:srgbClr val="FFCCCC"/>
          </a:solidFill>
          <a:ln w="38100">
            <a:solidFill>
              <a:srgbClr val="FF0066"/>
            </a:solidFill>
            <a:miter lim="800000"/>
            <a:headEnd/>
            <a:tailEnd/>
          </a:ln>
        </p:spPr>
        <p:txBody>
          <a:bodyPr wrap="none" anchor="ctr"/>
          <a:lstStyle/>
          <a:p>
            <a:pPr marL="0" marR="0" lvl="0" indent="0" algn="l" defTabSz="457200" rtl="0" eaLnBrk="1"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Helvetica" charset="0"/>
              <a:cs typeface="Arial" charset="0"/>
              <a:sym typeface="Helvetica" charset="0"/>
            </a:endParaRPr>
          </a:p>
        </p:txBody>
      </p:sp>
      <p:graphicFrame>
        <p:nvGraphicFramePr>
          <p:cNvPr id="106578" name="Group 82"/>
          <p:cNvGraphicFramePr>
            <a:graphicFrameLocks noGrp="1"/>
          </p:cNvGraphicFramePr>
          <p:nvPr/>
        </p:nvGraphicFramePr>
        <p:xfrm>
          <a:off x="2963863" y="247650"/>
          <a:ext cx="5929312" cy="6391280"/>
        </p:xfrm>
        <a:graphic>
          <a:graphicData uri="http://schemas.openxmlformats.org/drawingml/2006/table">
            <a:tbl>
              <a:tblPr/>
              <a:tblGrid>
                <a:gridCol w="2187575">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912937">
                  <a:extLst>
                    <a:ext uri="{9D8B030D-6E8A-4147-A177-3AD203B41FA5}">
                      <a16:colId xmlns:a16="http://schemas.microsoft.com/office/drawing/2014/main" val="20002"/>
                    </a:ext>
                  </a:extLst>
                </a:gridCol>
              </a:tblGrid>
              <a:tr h="839786">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2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200" b="1" i="1" u="none" strike="noStrike" cap="none" normalizeH="0" baseline="0" dirty="0">
                          <a:ln>
                            <a:noFill/>
                          </a:ln>
                          <a:solidFill>
                            <a:srgbClr val="800000"/>
                          </a:solidFill>
                          <a:effectLst/>
                          <a:latin typeface="Arial" charset="0"/>
                        </a:rPr>
                        <a:t>GDP per capita, 2009</a:t>
                      </a:r>
                      <a:endParaRPr kumimoji="0" lang="en-US" sz="22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200" b="1" i="1" u="none" strike="noStrike" cap="none" normalizeH="0" baseline="0" dirty="0">
                          <a:ln>
                            <a:noFill/>
                          </a:ln>
                          <a:solidFill>
                            <a:srgbClr val="800000"/>
                          </a:solidFill>
                          <a:effectLst/>
                          <a:latin typeface="Arial" charset="0"/>
                        </a:rPr>
                        <a:t>Growth rate, 1970–2009</a:t>
                      </a:r>
                      <a:endParaRPr kumimoji="0" lang="en-US" sz="22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algn="l" fontAlgn="b"/>
                      <a:r>
                        <a:rPr lang="en-US" sz="2200" b="0" i="0" u="none" strike="noStrike" dirty="0">
                          <a:solidFill>
                            <a:srgbClr val="000000"/>
                          </a:solidFill>
                          <a:effectLst/>
                          <a:latin typeface="+mn-lt"/>
                        </a:rPr>
                        <a:t>China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$6,828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algn="l" fontAlgn="b"/>
                      <a:r>
                        <a:rPr lang="en-US" sz="2200" b="0" i="0" u="none" strike="noStrike" dirty="0">
                          <a:solidFill>
                            <a:srgbClr val="000000"/>
                          </a:solidFill>
                          <a:effectLst/>
                          <a:latin typeface="+mn-lt"/>
                        </a:rPr>
                        <a:t>Singapore</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$50,633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algn="l" fontAlgn="b"/>
                      <a:r>
                        <a:rPr lang="en-US" sz="2200" b="0" i="0" u="none" strike="noStrike" dirty="0">
                          <a:solidFill>
                            <a:srgbClr val="000000"/>
                          </a:solidFill>
                          <a:effectLst/>
                          <a:latin typeface="+mn-lt"/>
                        </a:rPr>
                        <a:t>India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$3,296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algn="l" fontAlgn="b"/>
                      <a:r>
                        <a:rPr lang="en-US" sz="2200" b="0" i="0" u="none" strike="noStrike" dirty="0">
                          <a:solidFill>
                            <a:srgbClr val="000000"/>
                          </a:solidFill>
                          <a:effectLst/>
                          <a:latin typeface="+mn-lt"/>
                        </a:rPr>
                        <a:t>Japan</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$32,418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888">
                <a:tc>
                  <a:txBody>
                    <a:bodyPr/>
                    <a:lstStyle/>
                    <a:p>
                      <a:pPr algn="l" fontAlgn="b"/>
                      <a:r>
                        <a:rPr lang="en-US" sz="2200" b="0" i="0" u="none" strike="noStrike" dirty="0">
                          <a:solidFill>
                            <a:srgbClr val="000000"/>
                          </a:solidFill>
                          <a:effectLst/>
                          <a:latin typeface="+mn-lt"/>
                        </a:rPr>
                        <a:t>Spain</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$32,150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1475">
                <a:tc>
                  <a:txBody>
                    <a:bodyPr/>
                    <a:lstStyle/>
                    <a:p>
                      <a:pPr algn="l" fontAlgn="b"/>
                      <a:r>
                        <a:rPr lang="en-US" sz="2200" b="0" i="0" u="none" strike="noStrike" dirty="0">
                          <a:solidFill>
                            <a:srgbClr val="000000"/>
                          </a:solidFill>
                          <a:effectLst/>
                          <a:latin typeface="+mn-lt"/>
                        </a:rPr>
                        <a:t>Israel</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$27,656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1475">
                <a:tc>
                  <a:txBody>
                    <a:bodyPr/>
                    <a:lstStyle/>
                    <a:p>
                      <a:pPr algn="l" fontAlgn="b"/>
                      <a:r>
                        <a:rPr lang="en-US" sz="2200" b="0" i="0" u="none" strike="noStrike" dirty="0">
                          <a:solidFill>
                            <a:srgbClr val="000000"/>
                          </a:solidFill>
                          <a:effectLst/>
                          <a:latin typeface="+mn-lt"/>
                        </a:rPr>
                        <a:t>Colombia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$8,959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p>
                      <a:pPr algn="l" fontAlgn="b"/>
                      <a:r>
                        <a:rPr lang="en-US" sz="2200" b="0" i="0" u="none" strike="noStrike" dirty="0">
                          <a:solidFill>
                            <a:srgbClr val="000000"/>
                          </a:solidFill>
                          <a:effectLst/>
                          <a:latin typeface="+mn-lt"/>
                        </a:rPr>
                        <a:t>United States</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$45,989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9888">
                <a:tc>
                  <a:txBody>
                    <a:bodyPr/>
                    <a:lstStyle/>
                    <a:p>
                      <a:pPr algn="l" fontAlgn="b"/>
                      <a:r>
                        <a:rPr lang="en-US" sz="2200" b="0" i="0" u="none" strike="noStrike" dirty="0">
                          <a:solidFill>
                            <a:srgbClr val="000000"/>
                          </a:solidFill>
                          <a:effectLst/>
                          <a:latin typeface="+mn-lt"/>
                        </a:rPr>
                        <a:t>Canada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$37,808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p>
                      <a:pPr algn="l" fontAlgn="b"/>
                      <a:r>
                        <a:rPr lang="en-US" sz="2200" b="0" i="0" u="none" strike="noStrike" dirty="0">
                          <a:solidFill>
                            <a:srgbClr val="000000"/>
                          </a:solidFill>
                          <a:effectLst/>
                          <a:latin typeface="+mn-lt"/>
                        </a:rPr>
                        <a:t>Philippines</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$3,542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888">
                <a:tc>
                  <a:txBody>
                    <a:bodyPr/>
                    <a:lstStyle/>
                    <a:p>
                      <a:pPr algn="l" fontAlgn="b"/>
                      <a:r>
                        <a:rPr lang="en-US" sz="2200" b="0" i="0" u="none" strike="noStrike" dirty="0">
                          <a:solidFill>
                            <a:srgbClr val="000000"/>
                          </a:solidFill>
                          <a:effectLst/>
                          <a:latin typeface="+mn-lt"/>
                        </a:rPr>
                        <a:t>Rwanda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$1,136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9888">
                <a:tc>
                  <a:txBody>
                    <a:bodyPr/>
                    <a:lstStyle/>
                    <a:p>
                      <a:pPr algn="l" fontAlgn="b"/>
                      <a:r>
                        <a:rPr lang="en-US" sz="2200" b="0" i="0" u="none" strike="noStrike" dirty="0">
                          <a:solidFill>
                            <a:srgbClr val="000000"/>
                          </a:solidFill>
                          <a:effectLst/>
                          <a:latin typeface="+mn-lt"/>
                        </a:rPr>
                        <a:t>New Zealand</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$28,993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9888">
                <a:tc>
                  <a:txBody>
                    <a:bodyPr/>
                    <a:lstStyle/>
                    <a:p>
                      <a:pPr algn="l" fontAlgn="b"/>
                      <a:r>
                        <a:rPr lang="en-US" sz="2200" b="0" i="0" u="none" strike="noStrike" dirty="0">
                          <a:solidFill>
                            <a:srgbClr val="000000"/>
                          </a:solidFill>
                          <a:effectLst/>
                          <a:latin typeface="+mn-lt"/>
                        </a:rPr>
                        <a:t>Argentina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$14,538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9888">
                <a:tc>
                  <a:txBody>
                    <a:bodyPr/>
                    <a:lstStyle/>
                    <a:p>
                      <a:pPr algn="l" fontAlgn="b"/>
                      <a:r>
                        <a:rPr lang="en-US" sz="2200" b="0" i="0" u="none" strike="noStrike" dirty="0">
                          <a:solidFill>
                            <a:srgbClr val="000000"/>
                          </a:solidFill>
                          <a:effectLst/>
                          <a:latin typeface="+mn-lt"/>
                        </a:rPr>
                        <a:t>Saudi Arabia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$23,480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69888">
                <a:tc>
                  <a:txBody>
                    <a:bodyPr/>
                    <a:lstStyle/>
                    <a:p>
                      <a:pPr algn="l" fontAlgn="b"/>
                      <a:r>
                        <a:rPr lang="en-US" sz="2200" b="0" i="0" u="none" strike="noStrike" dirty="0">
                          <a:solidFill>
                            <a:srgbClr val="000000"/>
                          </a:solidFill>
                          <a:effectLst/>
                          <a:latin typeface="+mn-lt"/>
                        </a:rPr>
                        <a:t>Chad</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$1,300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11337" name="Rectangle 2"/>
          <p:cNvSpPr>
            <a:spLocks noGrp="1" noChangeArrowheads="1"/>
          </p:cNvSpPr>
          <p:nvPr>
            <p:ph type="title" idx="4294967295"/>
          </p:nvPr>
        </p:nvSpPr>
        <p:spPr>
          <a:xfrm>
            <a:off x="344488" y="239713"/>
            <a:ext cx="2351087" cy="1838325"/>
          </a:xfrm>
          <a:noFill/>
        </p:spPr>
        <p:txBody>
          <a:bodyPr anchor="t">
            <a:normAutofit fontScale="90000"/>
          </a:bodyPr>
          <a:lstStyle/>
          <a:p>
            <a:pPr algn="r" eaLnBrk="1" hangingPunct="1"/>
            <a:r>
              <a:rPr lang="en-US" sz="3000" i="1" dirty="0"/>
              <a:t>Incomes </a:t>
            </a:r>
            <a:br>
              <a:rPr lang="en-US" sz="3000" i="1" dirty="0"/>
            </a:br>
            <a:r>
              <a:rPr lang="en-US" sz="3000" i="1" dirty="0"/>
              <a:t>and Growth Around the World</a:t>
            </a:r>
          </a:p>
        </p:txBody>
      </p:sp>
      <p:sp>
        <p:nvSpPr>
          <p:cNvPr id="106499" name="Rectangle 3"/>
          <p:cNvSpPr>
            <a:spLocks noGrp="1" noChangeArrowheads="1"/>
          </p:cNvSpPr>
          <p:nvPr>
            <p:ph type="body" idx="4294967295"/>
          </p:nvPr>
        </p:nvSpPr>
        <p:spPr>
          <a:xfrm>
            <a:off x="237796" y="2718716"/>
            <a:ext cx="2771800" cy="3757613"/>
          </a:xfrm>
        </p:spPr>
        <p:txBody>
          <a:bodyPr>
            <a:normAutofit/>
          </a:bodyPr>
          <a:lstStyle/>
          <a:p>
            <a:pPr marL="0" indent="0" eaLnBrk="1" hangingPunct="1">
              <a:spcBef>
                <a:spcPct val="20000"/>
              </a:spcBef>
              <a:buFont typeface="Wingdings" pitchFamily="2" charset="2"/>
              <a:buNone/>
            </a:pPr>
            <a:r>
              <a:rPr lang="en-US" sz="2400" b="1" dirty="0"/>
              <a:t>FACT 1:</a:t>
            </a:r>
          </a:p>
          <a:p>
            <a:pPr marL="0" indent="0" eaLnBrk="1" hangingPunct="1">
              <a:spcBef>
                <a:spcPct val="20000"/>
              </a:spcBef>
              <a:buFont typeface="Wingdings" pitchFamily="2" charset="2"/>
              <a:buNone/>
            </a:pPr>
            <a:r>
              <a:rPr lang="en-US" sz="2400" dirty="0"/>
              <a:t>Big differences in living standards around the world. </a:t>
            </a:r>
          </a:p>
        </p:txBody>
      </p:sp>
    </p:spTree>
    <p:extLst>
      <p:ext uri="{BB962C8B-B14F-4D97-AF65-F5344CB8AC3E}">
        <p14:creationId xmlns:p14="http://schemas.microsoft.com/office/powerpoint/2010/main" val="68166491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7329488" y="1103313"/>
            <a:ext cx="1282700" cy="5522912"/>
          </a:xfrm>
          <a:prstGeom prst="rect">
            <a:avLst/>
          </a:prstGeom>
          <a:solidFill>
            <a:srgbClr val="FFFFCC"/>
          </a:solidFill>
          <a:ln w="38100">
            <a:solidFill>
              <a:srgbClr val="FF9900"/>
            </a:solidFill>
            <a:miter lim="800000"/>
            <a:headEnd/>
            <a:tailEnd/>
          </a:ln>
        </p:spPr>
        <p:txBody>
          <a:bodyPr wrap="none" anchor="ctr"/>
          <a:lstStyle/>
          <a:p>
            <a:pPr marL="0" marR="0" lvl="0" indent="0" algn="l" defTabSz="457200" rtl="0" eaLnBrk="1"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Helvetica" charset="0"/>
              <a:cs typeface="Arial" charset="0"/>
              <a:sym typeface="Helvetica" charset="0"/>
            </a:endParaRPr>
          </a:p>
        </p:txBody>
      </p:sp>
      <p:graphicFrame>
        <p:nvGraphicFramePr>
          <p:cNvPr id="114691" name="Group 3"/>
          <p:cNvGraphicFramePr>
            <a:graphicFrameLocks noGrp="1"/>
          </p:cNvGraphicFramePr>
          <p:nvPr/>
        </p:nvGraphicFramePr>
        <p:xfrm>
          <a:off x="2987824" y="247650"/>
          <a:ext cx="5929312" cy="6389693"/>
        </p:xfrm>
        <a:graphic>
          <a:graphicData uri="http://schemas.openxmlformats.org/drawingml/2006/table">
            <a:tbl>
              <a:tblPr/>
              <a:tblGrid>
                <a:gridCol w="2187575">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912937">
                  <a:extLst>
                    <a:ext uri="{9D8B030D-6E8A-4147-A177-3AD203B41FA5}">
                      <a16:colId xmlns:a16="http://schemas.microsoft.com/office/drawing/2014/main" val="20002"/>
                    </a:ext>
                  </a:extLst>
                </a:gridCol>
              </a:tblGrid>
              <a:tr h="839786">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2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200" b="1" i="1" u="none" strike="noStrike" cap="none" normalizeH="0" baseline="0" dirty="0">
                          <a:ln>
                            <a:noFill/>
                          </a:ln>
                          <a:solidFill>
                            <a:srgbClr val="800000"/>
                          </a:solidFill>
                          <a:effectLst/>
                          <a:latin typeface="Arial" charset="0"/>
                        </a:rPr>
                        <a:t>GDP per capita, 2009</a:t>
                      </a:r>
                      <a:endParaRPr kumimoji="0" lang="en-US" sz="22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200" b="1" i="1" u="none" strike="noStrike" cap="none" normalizeH="0" baseline="0" dirty="0">
                          <a:ln>
                            <a:noFill/>
                          </a:ln>
                          <a:solidFill>
                            <a:srgbClr val="800000"/>
                          </a:solidFill>
                          <a:effectLst/>
                          <a:latin typeface="Arial" charset="0"/>
                        </a:rPr>
                        <a:t>Growth rate, 1970–2009</a:t>
                      </a:r>
                      <a:endParaRPr kumimoji="0" lang="en-US" sz="22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algn="l" fontAlgn="b"/>
                      <a:r>
                        <a:rPr lang="en-US" sz="2200" b="0" i="0" u="none" strike="noStrike" dirty="0">
                          <a:solidFill>
                            <a:srgbClr val="000000"/>
                          </a:solidFill>
                          <a:effectLst/>
                          <a:latin typeface="+mn-lt"/>
                        </a:rPr>
                        <a:t>China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$6,828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algn="l" fontAlgn="b"/>
                      <a:r>
                        <a:rPr lang="en-US" sz="2200" b="0" i="0" u="none" strike="noStrike" dirty="0">
                          <a:solidFill>
                            <a:srgbClr val="000000"/>
                          </a:solidFill>
                          <a:effectLst/>
                          <a:latin typeface="+mn-lt"/>
                        </a:rPr>
                        <a:t>Singapore</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$50,633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algn="l" fontAlgn="b"/>
                      <a:r>
                        <a:rPr lang="en-US" sz="2200" b="0" i="0" u="none" strike="noStrike" dirty="0">
                          <a:solidFill>
                            <a:srgbClr val="000000"/>
                          </a:solidFill>
                          <a:effectLst/>
                          <a:latin typeface="+mn-lt"/>
                        </a:rPr>
                        <a:t>India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$3,296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algn="l" fontAlgn="b"/>
                      <a:r>
                        <a:rPr lang="en-US" sz="2200" b="0" i="0" u="none" strike="noStrike" dirty="0">
                          <a:solidFill>
                            <a:srgbClr val="000000"/>
                          </a:solidFill>
                          <a:effectLst/>
                          <a:latin typeface="+mn-lt"/>
                        </a:rPr>
                        <a:t>Japan</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$32,418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888">
                <a:tc>
                  <a:txBody>
                    <a:bodyPr/>
                    <a:lstStyle/>
                    <a:p>
                      <a:pPr algn="l" fontAlgn="b"/>
                      <a:r>
                        <a:rPr lang="en-US" sz="2200" b="0" i="0" u="none" strike="noStrike" dirty="0">
                          <a:solidFill>
                            <a:srgbClr val="000000"/>
                          </a:solidFill>
                          <a:effectLst/>
                          <a:latin typeface="+mn-lt"/>
                        </a:rPr>
                        <a:t>Spain</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$32,150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p>
                      <a:pPr algn="l" fontAlgn="b"/>
                      <a:r>
                        <a:rPr lang="en-US" sz="2200" b="0" i="0" u="none" strike="noStrike" dirty="0">
                          <a:solidFill>
                            <a:srgbClr val="000000"/>
                          </a:solidFill>
                          <a:effectLst/>
                          <a:latin typeface="+mn-lt"/>
                        </a:rPr>
                        <a:t>Israel</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$27,656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1475">
                <a:tc>
                  <a:txBody>
                    <a:bodyPr/>
                    <a:lstStyle/>
                    <a:p>
                      <a:pPr algn="l" fontAlgn="b"/>
                      <a:r>
                        <a:rPr lang="en-US" sz="2200" b="0" i="0" u="none" strike="noStrike" dirty="0">
                          <a:solidFill>
                            <a:srgbClr val="000000"/>
                          </a:solidFill>
                          <a:effectLst/>
                          <a:latin typeface="+mn-lt"/>
                        </a:rPr>
                        <a:t>Colombia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$8,959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p>
                      <a:pPr algn="l" fontAlgn="b"/>
                      <a:r>
                        <a:rPr lang="en-US" sz="2200" b="0" i="0" u="none" strike="noStrike" dirty="0">
                          <a:solidFill>
                            <a:srgbClr val="000000"/>
                          </a:solidFill>
                          <a:effectLst/>
                          <a:latin typeface="+mn-lt"/>
                        </a:rPr>
                        <a:t>United States</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$45,989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9888">
                <a:tc>
                  <a:txBody>
                    <a:bodyPr/>
                    <a:lstStyle/>
                    <a:p>
                      <a:pPr algn="l" fontAlgn="b"/>
                      <a:r>
                        <a:rPr lang="en-US" sz="2200" b="0" i="0" u="none" strike="noStrike" dirty="0">
                          <a:solidFill>
                            <a:srgbClr val="000000"/>
                          </a:solidFill>
                          <a:effectLst/>
                          <a:latin typeface="+mn-lt"/>
                        </a:rPr>
                        <a:t>Canada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$37,808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p>
                      <a:pPr algn="l" fontAlgn="b"/>
                      <a:r>
                        <a:rPr lang="en-US" sz="2200" b="0" i="0" u="none" strike="noStrike" dirty="0">
                          <a:solidFill>
                            <a:srgbClr val="000000"/>
                          </a:solidFill>
                          <a:effectLst/>
                          <a:latin typeface="+mn-lt"/>
                        </a:rPr>
                        <a:t>Philippines</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$3,542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888">
                <a:tc>
                  <a:txBody>
                    <a:bodyPr/>
                    <a:lstStyle/>
                    <a:p>
                      <a:pPr algn="l" fontAlgn="b"/>
                      <a:r>
                        <a:rPr lang="en-US" sz="2200" b="0" i="0" u="none" strike="noStrike" dirty="0">
                          <a:solidFill>
                            <a:srgbClr val="000000"/>
                          </a:solidFill>
                          <a:effectLst/>
                          <a:latin typeface="+mn-lt"/>
                        </a:rPr>
                        <a:t>Rwanda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$1,136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9888">
                <a:tc>
                  <a:txBody>
                    <a:bodyPr/>
                    <a:lstStyle/>
                    <a:p>
                      <a:pPr algn="l" fontAlgn="b"/>
                      <a:r>
                        <a:rPr lang="en-US" sz="2200" b="0" i="0" u="none" strike="noStrike" dirty="0">
                          <a:solidFill>
                            <a:srgbClr val="000000"/>
                          </a:solidFill>
                          <a:effectLst/>
                          <a:latin typeface="+mn-lt"/>
                        </a:rPr>
                        <a:t>New Zealand</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$28,993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9888">
                <a:tc>
                  <a:txBody>
                    <a:bodyPr/>
                    <a:lstStyle/>
                    <a:p>
                      <a:pPr algn="l" fontAlgn="b"/>
                      <a:r>
                        <a:rPr lang="en-US" sz="2200" b="0" i="0" u="none" strike="noStrike" dirty="0">
                          <a:solidFill>
                            <a:srgbClr val="000000"/>
                          </a:solidFill>
                          <a:effectLst/>
                          <a:latin typeface="+mn-lt"/>
                        </a:rPr>
                        <a:t>Argentina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$14,538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9888">
                <a:tc>
                  <a:txBody>
                    <a:bodyPr/>
                    <a:lstStyle/>
                    <a:p>
                      <a:pPr algn="l" fontAlgn="b"/>
                      <a:r>
                        <a:rPr lang="en-US" sz="2200" b="0" i="0" u="none" strike="noStrike" dirty="0">
                          <a:solidFill>
                            <a:srgbClr val="000000"/>
                          </a:solidFill>
                          <a:effectLst/>
                          <a:latin typeface="+mn-lt"/>
                        </a:rPr>
                        <a:t>Saudi Arabia</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$23,480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69888">
                <a:tc>
                  <a:txBody>
                    <a:bodyPr/>
                    <a:lstStyle/>
                    <a:p>
                      <a:pPr algn="l" fontAlgn="b"/>
                      <a:r>
                        <a:rPr lang="en-US" sz="2200" b="0" i="0" u="none" strike="noStrike" dirty="0">
                          <a:solidFill>
                            <a:srgbClr val="000000"/>
                          </a:solidFill>
                          <a:effectLst/>
                          <a:latin typeface="+mn-lt"/>
                        </a:rPr>
                        <a:t>Chad</a:t>
                      </a:r>
                    </a:p>
                  </a:txBody>
                  <a:tcPr marR="9144" marT="9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a:solidFill>
                            <a:srgbClr val="000000"/>
                          </a:solidFill>
                          <a:effectLst/>
                          <a:latin typeface="+mn-lt"/>
                        </a:rPr>
                        <a:t>$1,300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2200" b="0" i="0" u="none" strike="noStrike" dirty="0">
                          <a:solidFill>
                            <a:srgbClr val="000000"/>
                          </a:solidFill>
                          <a:effectLst/>
                          <a:latin typeface="+mn-lt"/>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12361" name="Rectangle 73"/>
          <p:cNvSpPr>
            <a:spLocks noGrp="1" noChangeArrowheads="1"/>
          </p:cNvSpPr>
          <p:nvPr>
            <p:ph type="title" idx="4294967295"/>
          </p:nvPr>
        </p:nvSpPr>
        <p:spPr>
          <a:xfrm>
            <a:off x="344488" y="239713"/>
            <a:ext cx="2351087" cy="1838325"/>
          </a:xfrm>
          <a:noFill/>
        </p:spPr>
        <p:txBody>
          <a:bodyPr anchor="t">
            <a:normAutofit fontScale="90000"/>
          </a:bodyPr>
          <a:lstStyle/>
          <a:p>
            <a:pPr algn="r" eaLnBrk="1" hangingPunct="1"/>
            <a:r>
              <a:rPr lang="en-US" sz="3000" i="1"/>
              <a:t>Incomes </a:t>
            </a:r>
            <a:br>
              <a:rPr lang="en-US" sz="3000" i="1"/>
            </a:br>
            <a:r>
              <a:rPr lang="en-US" sz="3000" i="1"/>
              <a:t>and Growth Around the World</a:t>
            </a:r>
          </a:p>
        </p:txBody>
      </p:sp>
      <p:sp>
        <p:nvSpPr>
          <p:cNvPr id="114762" name="Rectangle 74"/>
          <p:cNvSpPr>
            <a:spLocks noGrp="1" noChangeArrowheads="1"/>
          </p:cNvSpPr>
          <p:nvPr>
            <p:ph type="body" idx="4294967295"/>
          </p:nvPr>
        </p:nvSpPr>
        <p:spPr>
          <a:xfrm>
            <a:off x="279824" y="2737087"/>
            <a:ext cx="2771800" cy="3348037"/>
          </a:xfrm>
        </p:spPr>
        <p:txBody>
          <a:bodyPr>
            <a:normAutofit/>
          </a:bodyPr>
          <a:lstStyle/>
          <a:p>
            <a:pPr marL="0" indent="0" eaLnBrk="1" hangingPunct="1">
              <a:spcBef>
                <a:spcPct val="20000"/>
              </a:spcBef>
              <a:buFont typeface="Wingdings" pitchFamily="2" charset="2"/>
              <a:buNone/>
            </a:pPr>
            <a:r>
              <a:rPr lang="en-US" sz="2400" b="1" dirty="0"/>
              <a:t>FACT 2:</a:t>
            </a:r>
          </a:p>
          <a:p>
            <a:pPr marL="0" indent="0" eaLnBrk="1" hangingPunct="1">
              <a:spcBef>
                <a:spcPct val="20000"/>
              </a:spcBef>
              <a:buFont typeface="Wingdings" pitchFamily="2" charset="2"/>
              <a:buNone/>
            </a:pPr>
            <a:r>
              <a:rPr lang="en-US" sz="2400" dirty="0"/>
              <a:t>Huge variations in growth rates across countries.</a:t>
            </a:r>
          </a:p>
          <a:p>
            <a:pPr marL="0" indent="0" eaLnBrk="1" hangingPunct="1">
              <a:spcBef>
                <a:spcPct val="20000"/>
              </a:spcBef>
              <a:buFont typeface="Wingdings" pitchFamily="2" charset="2"/>
              <a:buNone/>
            </a:pPr>
            <a:endParaRPr lang="en-US" sz="2400" dirty="0"/>
          </a:p>
          <a:p>
            <a:pPr marL="0" indent="0" eaLnBrk="1" hangingPunct="1">
              <a:spcBef>
                <a:spcPct val="20000"/>
              </a:spcBef>
              <a:buFont typeface="Wingdings" pitchFamily="2" charset="2"/>
              <a:buNone/>
            </a:pPr>
            <a:r>
              <a:rPr lang="en-US" sz="2000" dirty="0"/>
              <a:t>These are average growth rate over a 40 year period. </a:t>
            </a:r>
          </a:p>
        </p:txBody>
      </p:sp>
    </p:spTree>
    <p:extLst>
      <p:ext uri="{BB962C8B-B14F-4D97-AF65-F5344CB8AC3E}">
        <p14:creationId xmlns:p14="http://schemas.microsoft.com/office/powerpoint/2010/main" val="390688769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Thus, the question is…</a:t>
            </a:r>
          </a:p>
        </p:txBody>
      </p:sp>
    </p:spTree>
    <p:extLst>
      <p:ext uri="{BB962C8B-B14F-4D97-AF65-F5344CB8AC3E}">
        <p14:creationId xmlns:p14="http://schemas.microsoft.com/office/powerpoint/2010/main" val="303152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28662" y="1714488"/>
            <a:ext cx="7772400" cy="976302"/>
          </a:xfrm>
        </p:spPr>
        <p:txBody>
          <a:bodyPr>
            <a:normAutofit fontScale="90000"/>
          </a:bodyPr>
          <a:lstStyle/>
          <a:p>
            <a:pPr fontAlgn="auto">
              <a:spcAft>
                <a:spcPts val="0"/>
              </a:spcAft>
              <a:defRPr/>
            </a:pPr>
            <a:br>
              <a:rPr>
                <a:solidFill>
                  <a:srgbClr val="888888"/>
                </a:solidFill>
              </a:rPr>
            </a:br>
            <a:br>
              <a:rPr lang="en-US" dirty="0">
                <a:solidFill>
                  <a:srgbClr val="888888"/>
                </a:solidFill>
              </a:rPr>
            </a:br>
            <a:r>
              <a:rPr lang="tr-TR" dirty="0" err="1">
                <a:solidFill>
                  <a:schemeClr val="tx1"/>
                </a:solidFill>
              </a:rPr>
              <a:t>Production</a:t>
            </a:r>
            <a:r>
              <a:rPr lang="tr-TR" dirty="0">
                <a:solidFill>
                  <a:schemeClr val="tx1"/>
                </a:solidFill>
              </a:rPr>
              <a:t> </a:t>
            </a:r>
            <a:r>
              <a:rPr lang="tr-TR" dirty="0" err="1">
                <a:solidFill>
                  <a:schemeClr val="tx1"/>
                </a:solidFill>
              </a:rPr>
              <a:t>and</a:t>
            </a:r>
            <a:r>
              <a:rPr lang="tr-TR" dirty="0">
                <a:solidFill>
                  <a:schemeClr val="tx1"/>
                </a:solidFill>
              </a:rPr>
              <a:t> </a:t>
            </a:r>
            <a:r>
              <a:rPr lang="tr-TR" dirty="0" err="1">
                <a:solidFill>
                  <a:schemeClr val="tx1"/>
                </a:solidFill>
              </a:rPr>
              <a:t>Growth</a:t>
            </a:r>
            <a:r>
              <a:rPr lang="tr-TR" dirty="0">
                <a:solidFill>
                  <a:schemeClr val="tx1"/>
                </a:solidFill>
              </a:rPr>
              <a:t> </a:t>
            </a:r>
            <a:br>
              <a:rPr lang="tr-TR" dirty="0"/>
            </a:br>
            <a:endParaRPr lang="tr-TR" dirty="0"/>
          </a:p>
        </p:txBody>
      </p:sp>
      <p:sp>
        <p:nvSpPr>
          <p:cNvPr id="3" name="Text Placeholder 2"/>
          <p:cNvSpPr>
            <a:spLocks noGrp="1"/>
          </p:cNvSpPr>
          <p:nvPr>
            <p:ph type="body" idx="1"/>
          </p:nvPr>
        </p:nvSpPr>
        <p:spPr/>
        <p:txBody>
          <a:bodyPr/>
          <a:lstStyle/>
          <a:p>
            <a:endParaRPr lang="tr-T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p:cNvSpPr>
            <a:spLocks noGrp="1" noChangeArrowheads="1"/>
          </p:cNvSpPr>
          <p:nvPr>
            <p:ph type="title"/>
          </p:nvPr>
        </p:nvSpPr>
        <p:spPr/>
        <p:txBody>
          <a:bodyPr/>
          <a:lstStyle/>
          <a:p>
            <a:pPr algn="ctr"/>
            <a:r>
              <a:rPr lang="tr-TR" sz="4400"/>
              <a:t>What determines a country’s standard of living?</a:t>
            </a:r>
            <a:endParaRPr lang="tr-TR"/>
          </a:p>
        </p:txBody>
      </p:sp>
      <p:sp>
        <p:nvSpPr>
          <p:cNvPr id="57347" name="Rectangle 2"/>
          <p:cNvSpPr>
            <a:spLocks noGrp="1" noChangeArrowheads="1"/>
          </p:cNvSpPr>
          <p:nvPr>
            <p:ph type="body" idx="1"/>
          </p:nvPr>
        </p:nvSpPr>
        <p:spPr/>
        <p:txBody>
          <a:bodyPr/>
          <a:lstStyle/>
          <a:p>
            <a:pPr>
              <a:spcBef>
                <a:spcPts val="700"/>
              </a:spcBef>
            </a:pPr>
            <a:r>
              <a:rPr lang="en-US" sz="3200" dirty="0">
                <a:solidFill>
                  <a:srgbClr val="888888"/>
                </a:solidFill>
              </a:rPr>
              <a:t>The answer is…</a:t>
            </a:r>
            <a:endParaRPr lang="tr-TR"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
          <p:cNvSpPr>
            <a:spLocks noGrp="1" noChangeArrowheads="1"/>
          </p:cNvSpPr>
          <p:nvPr>
            <p:ph type="title"/>
          </p:nvPr>
        </p:nvSpPr>
        <p:spPr>
          <a:xfrm>
            <a:off x="457200" y="152400"/>
            <a:ext cx="8382000" cy="1219200"/>
          </a:xfrm>
        </p:spPr>
        <p:txBody>
          <a:bodyPr/>
          <a:lstStyle/>
          <a:p>
            <a:pPr algn="ctr">
              <a:lnSpc>
                <a:spcPct val="90000"/>
              </a:lnSpc>
            </a:pPr>
            <a:r>
              <a:rPr lang="tr-TR" dirty="0" err="1">
                <a:solidFill>
                  <a:schemeClr val="tx1"/>
                </a:solidFill>
                <a:latin typeface="Arial" pitchFamily="34" charset="0"/>
                <a:cs typeface="Arial" pitchFamily="34" charset="0"/>
                <a:sym typeface="Arial" pitchFamily="34" charset="0"/>
              </a:rPr>
              <a:t>Productivity</a:t>
            </a:r>
            <a:endParaRPr lang="tr-TR" dirty="0">
              <a:solidFill>
                <a:schemeClr val="tx1"/>
              </a:solidFill>
            </a:endParaRPr>
          </a:p>
        </p:txBody>
      </p:sp>
      <p:sp>
        <p:nvSpPr>
          <p:cNvPr id="58371" name="Rectangle 2"/>
          <p:cNvSpPr>
            <a:spLocks noGrp="1"/>
          </p:cNvSpPr>
          <p:nvPr>
            <p:ph sz="quarter" idx="1"/>
          </p:nvPr>
        </p:nvSpPr>
        <p:spPr>
          <a:xfrm>
            <a:off x="457200" y="1447800"/>
            <a:ext cx="8382000" cy="5194300"/>
          </a:xfrm>
        </p:spPr>
        <p:txBody>
          <a:bodyPr lIns="50800" tIns="50800" rIns="50800" bIns="50800"/>
          <a:lstStyle/>
          <a:p>
            <a:pPr>
              <a:spcBef>
                <a:spcPts val="1200"/>
              </a:spcBef>
              <a:buFont typeface="ArialMT" charset="0"/>
              <a:buNone/>
            </a:pPr>
            <a:r>
              <a:rPr lang="tr-TR" sz="2400" b="1" dirty="0">
                <a:solidFill>
                  <a:srgbClr val="996633"/>
                </a:solidFill>
              </a:rPr>
              <a:t>A </a:t>
            </a:r>
            <a:r>
              <a:rPr lang="tr-TR" sz="2400" b="1" dirty="0" err="1">
                <a:solidFill>
                  <a:srgbClr val="996633"/>
                </a:solidFill>
              </a:rPr>
              <a:t>country’s</a:t>
            </a:r>
            <a:r>
              <a:rPr lang="tr-TR" sz="2400" b="1" dirty="0">
                <a:solidFill>
                  <a:srgbClr val="996633"/>
                </a:solidFill>
              </a:rPr>
              <a:t> </a:t>
            </a:r>
            <a:r>
              <a:rPr lang="tr-TR" sz="2400" b="1" dirty="0" err="1">
                <a:solidFill>
                  <a:srgbClr val="996633"/>
                </a:solidFill>
              </a:rPr>
              <a:t>standard</a:t>
            </a:r>
            <a:r>
              <a:rPr lang="tr-TR" sz="2400" b="1" dirty="0">
                <a:solidFill>
                  <a:srgbClr val="996633"/>
                </a:solidFill>
              </a:rPr>
              <a:t> of </a:t>
            </a:r>
            <a:r>
              <a:rPr lang="tr-TR" sz="2400" b="1" dirty="0" err="1">
                <a:solidFill>
                  <a:srgbClr val="996633"/>
                </a:solidFill>
              </a:rPr>
              <a:t>living</a:t>
            </a:r>
            <a:r>
              <a:rPr lang="tr-TR" sz="2400" b="1" dirty="0">
                <a:solidFill>
                  <a:srgbClr val="996633"/>
                </a:solidFill>
              </a:rPr>
              <a:t> </a:t>
            </a:r>
            <a:r>
              <a:rPr lang="tr-TR" sz="2400" b="1" dirty="0" err="1">
                <a:solidFill>
                  <a:srgbClr val="996633"/>
                </a:solidFill>
              </a:rPr>
              <a:t>depend</a:t>
            </a:r>
            <a:r>
              <a:rPr lang="tr-TR" sz="2400" b="1" dirty="0">
                <a:solidFill>
                  <a:srgbClr val="996633"/>
                </a:solidFill>
              </a:rPr>
              <a:t> on </a:t>
            </a:r>
            <a:r>
              <a:rPr lang="tr-TR" sz="2400" b="1" dirty="0" err="1">
                <a:solidFill>
                  <a:srgbClr val="996633"/>
                </a:solidFill>
              </a:rPr>
              <a:t>its</a:t>
            </a:r>
            <a:r>
              <a:rPr lang="tr-TR" sz="2400" b="1" dirty="0">
                <a:solidFill>
                  <a:srgbClr val="996633"/>
                </a:solidFill>
              </a:rPr>
              <a:t> </a:t>
            </a:r>
            <a:r>
              <a:rPr lang="tr-TR" sz="2400" b="1" dirty="0" err="1">
                <a:solidFill>
                  <a:srgbClr val="996633"/>
                </a:solidFill>
              </a:rPr>
              <a:t>ability</a:t>
            </a:r>
            <a:r>
              <a:rPr lang="tr-TR" sz="2400" b="1" dirty="0">
                <a:solidFill>
                  <a:srgbClr val="996633"/>
                </a:solidFill>
              </a:rPr>
              <a:t> </a:t>
            </a:r>
            <a:r>
              <a:rPr lang="tr-TR" sz="2400" b="1" dirty="0" err="1">
                <a:solidFill>
                  <a:srgbClr val="996633"/>
                </a:solidFill>
              </a:rPr>
              <a:t>to</a:t>
            </a:r>
            <a:r>
              <a:rPr lang="tr-TR" sz="2400" b="1" dirty="0">
                <a:solidFill>
                  <a:srgbClr val="996633"/>
                </a:solidFill>
              </a:rPr>
              <a:t> </a:t>
            </a:r>
            <a:r>
              <a:rPr lang="tr-TR" sz="2400" b="1" dirty="0" err="1">
                <a:solidFill>
                  <a:srgbClr val="996633"/>
                </a:solidFill>
              </a:rPr>
              <a:t>produce</a:t>
            </a:r>
            <a:r>
              <a:rPr lang="tr-TR" sz="2400" b="1" dirty="0">
                <a:solidFill>
                  <a:srgbClr val="996633"/>
                </a:solidFill>
              </a:rPr>
              <a:t> </a:t>
            </a:r>
            <a:r>
              <a:rPr lang="tr-TR" sz="2400" b="1" dirty="0" err="1">
                <a:solidFill>
                  <a:srgbClr val="996633"/>
                </a:solidFill>
              </a:rPr>
              <a:t>goods</a:t>
            </a:r>
            <a:r>
              <a:rPr lang="tr-TR" sz="2400" b="1" dirty="0">
                <a:solidFill>
                  <a:srgbClr val="996633"/>
                </a:solidFill>
              </a:rPr>
              <a:t> </a:t>
            </a:r>
            <a:r>
              <a:rPr lang="tr-TR" sz="2400" b="1" dirty="0" err="1">
                <a:solidFill>
                  <a:srgbClr val="996633"/>
                </a:solidFill>
              </a:rPr>
              <a:t>and</a:t>
            </a:r>
            <a:r>
              <a:rPr lang="tr-TR" sz="2400" b="1" dirty="0">
                <a:solidFill>
                  <a:srgbClr val="996633"/>
                </a:solidFill>
              </a:rPr>
              <a:t> </a:t>
            </a:r>
            <a:r>
              <a:rPr lang="tr-TR" sz="2400" b="1" dirty="0" err="1">
                <a:solidFill>
                  <a:srgbClr val="996633"/>
                </a:solidFill>
              </a:rPr>
              <a:t>services</a:t>
            </a:r>
            <a:r>
              <a:rPr lang="tr-TR" sz="2400" b="1" dirty="0">
                <a:solidFill>
                  <a:srgbClr val="996633"/>
                </a:solidFill>
              </a:rPr>
              <a:t>.</a:t>
            </a:r>
            <a:endParaRPr lang="tr-TR" sz="2400" dirty="0">
              <a:solidFill>
                <a:srgbClr val="996633"/>
              </a:solidFill>
              <a:latin typeface="Times New Roman" pitchFamily="18" charset="0"/>
              <a:cs typeface="Times New Roman" pitchFamily="18" charset="0"/>
              <a:sym typeface="Times New Roman" pitchFamily="18" charset="0"/>
            </a:endParaRPr>
          </a:p>
          <a:p>
            <a:pPr>
              <a:spcBef>
                <a:spcPts val="1200"/>
              </a:spcBef>
              <a:buFont typeface="ArialMT" charset="0"/>
              <a:buNone/>
            </a:pPr>
            <a:r>
              <a:rPr lang="tr-TR" sz="2400" dirty="0" err="1">
                <a:solidFill>
                  <a:srgbClr val="000000"/>
                </a:solidFill>
              </a:rPr>
              <a:t>This</a:t>
            </a:r>
            <a:r>
              <a:rPr lang="tr-TR" sz="2400" dirty="0">
                <a:solidFill>
                  <a:srgbClr val="000000"/>
                </a:solidFill>
              </a:rPr>
              <a:t> </a:t>
            </a:r>
            <a:r>
              <a:rPr lang="tr-TR" sz="2400" dirty="0" err="1">
                <a:solidFill>
                  <a:srgbClr val="000000"/>
                </a:solidFill>
              </a:rPr>
              <a:t>ability</a:t>
            </a:r>
            <a:r>
              <a:rPr lang="tr-TR" sz="2400" dirty="0">
                <a:solidFill>
                  <a:srgbClr val="000000"/>
                </a:solidFill>
              </a:rPr>
              <a:t> </a:t>
            </a:r>
            <a:r>
              <a:rPr lang="tr-TR" sz="2400" dirty="0" err="1">
                <a:solidFill>
                  <a:srgbClr val="000000"/>
                </a:solidFill>
              </a:rPr>
              <a:t>depends</a:t>
            </a:r>
            <a:r>
              <a:rPr lang="tr-TR" sz="2400" dirty="0">
                <a:solidFill>
                  <a:srgbClr val="000000"/>
                </a:solidFill>
              </a:rPr>
              <a:t> on </a:t>
            </a:r>
            <a:r>
              <a:rPr lang="tr-TR" sz="2400" b="1" dirty="0" err="1">
                <a:solidFill>
                  <a:srgbClr val="CC0000"/>
                </a:solidFill>
              </a:rPr>
              <a:t>productivity</a:t>
            </a:r>
            <a:r>
              <a:rPr lang="tr-TR" sz="2400" dirty="0">
                <a:solidFill>
                  <a:srgbClr val="000000"/>
                </a:solidFill>
              </a:rPr>
              <a:t>, </a:t>
            </a:r>
            <a:r>
              <a:rPr lang="tr-TR" sz="2400" dirty="0" err="1">
                <a:solidFill>
                  <a:srgbClr val="000000"/>
                </a:solidFill>
              </a:rPr>
              <a:t>the</a:t>
            </a:r>
            <a:r>
              <a:rPr lang="tr-TR" sz="2400" dirty="0">
                <a:solidFill>
                  <a:srgbClr val="000000"/>
                </a:solidFill>
              </a:rPr>
              <a:t> </a:t>
            </a:r>
            <a:r>
              <a:rPr lang="tr-TR" sz="2400" dirty="0" err="1">
                <a:solidFill>
                  <a:srgbClr val="000000"/>
                </a:solidFill>
              </a:rPr>
              <a:t>average</a:t>
            </a:r>
            <a:r>
              <a:rPr lang="tr-TR" sz="2400" dirty="0">
                <a:solidFill>
                  <a:srgbClr val="000000"/>
                </a:solidFill>
              </a:rPr>
              <a:t> </a:t>
            </a:r>
            <a:r>
              <a:rPr lang="tr-TR" sz="2400" dirty="0" err="1">
                <a:solidFill>
                  <a:srgbClr val="000000"/>
                </a:solidFill>
              </a:rPr>
              <a:t>quantity</a:t>
            </a:r>
            <a:r>
              <a:rPr lang="tr-TR" sz="2400" dirty="0">
                <a:solidFill>
                  <a:srgbClr val="000000"/>
                </a:solidFill>
              </a:rPr>
              <a:t> of </a:t>
            </a:r>
            <a:r>
              <a:rPr lang="tr-TR" sz="2400" dirty="0" err="1">
                <a:solidFill>
                  <a:srgbClr val="000000"/>
                </a:solidFill>
              </a:rPr>
              <a:t>goods</a:t>
            </a:r>
            <a:r>
              <a:rPr lang="tr-TR" sz="2400" dirty="0">
                <a:solidFill>
                  <a:srgbClr val="000000"/>
                </a:solidFill>
              </a:rPr>
              <a:t> </a:t>
            </a:r>
            <a:r>
              <a:rPr lang="tr-TR" sz="2400" dirty="0" err="1">
                <a:solidFill>
                  <a:srgbClr val="000000"/>
                </a:solidFill>
              </a:rPr>
              <a:t>and</a:t>
            </a:r>
            <a:r>
              <a:rPr lang="tr-TR" sz="2400" dirty="0">
                <a:solidFill>
                  <a:srgbClr val="000000"/>
                </a:solidFill>
              </a:rPr>
              <a:t> </a:t>
            </a:r>
            <a:r>
              <a:rPr lang="tr-TR" sz="2400" dirty="0" err="1">
                <a:solidFill>
                  <a:srgbClr val="000000"/>
                </a:solidFill>
              </a:rPr>
              <a:t>services</a:t>
            </a:r>
            <a:r>
              <a:rPr lang="tr-TR" sz="2400" dirty="0">
                <a:solidFill>
                  <a:srgbClr val="000000"/>
                </a:solidFill>
              </a:rPr>
              <a:t> </a:t>
            </a:r>
            <a:r>
              <a:rPr lang="tr-TR" sz="2400" dirty="0" err="1">
                <a:solidFill>
                  <a:srgbClr val="000000"/>
                </a:solidFill>
              </a:rPr>
              <a:t>produced</a:t>
            </a:r>
            <a:r>
              <a:rPr lang="tr-TR" sz="2400" dirty="0">
                <a:solidFill>
                  <a:srgbClr val="000000"/>
                </a:solidFill>
              </a:rPr>
              <a:t> </a:t>
            </a:r>
            <a:r>
              <a:rPr lang="tr-TR" sz="2400" dirty="0" err="1">
                <a:solidFill>
                  <a:srgbClr val="000000"/>
                </a:solidFill>
              </a:rPr>
              <a:t>per</a:t>
            </a:r>
            <a:r>
              <a:rPr lang="tr-TR" sz="2400" dirty="0">
                <a:solidFill>
                  <a:srgbClr val="000000"/>
                </a:solidFill>
              </a:rPr>
              <a:t> </a:t>
            </a:r>
            <a:r>
              <a:rPr lang="tr-TR" sz="2400" dirty="0" err="1">
                <a:solidFill>
                  <a:srgbClr val="000000"/>
                </a:solidFill>
              </a:rPr>
              <a:t>unit</a:t>
            </a:r>
            <a:r>
              <a:rPr lang="tr-TR" sz="2400" dirty="0">
                <a:solidFill>
                  <a:srgbClr val="000000"/>
                </a:solidFill>
              </a:rPr>
              <a:t> of </a:t>
            </a:r>
            <a:r>
              <a:rPr lang="tr-TR" sz="2400" dirty="0" err="1">
                <a:solidFill>
                  <a:srgbClr val="000000"/>
                </a:solidFill>
              </a:rPr>
              <a:t>labor</a:t>
            </a:r>
            <a:r>
              <a:rPr lang="tr-TR" sz="2400" dirty="0">
                <a:solidFill>
                  <a:srgbClr val="000000"/>
                </a:solidFill>
              </a:rPr>
              <a:t> </a:t>
            </a:r>
            <a:r>
              <a:rPr lang="tr-TR" sz="2400" dirty="0" err="1">
                <a:solidFill>
                  <a:srgbClr val="000000"/>
                </a:solidFill>
              </a:rPr>
              <a:t>input</a:t>
            </a:r>
            <a:r>
              <a:rPr lang="tr-TR" sz="2400" dirty="0">
                <a:solidFill>
                  <a:srgbClr val="000000"/>
                </a:solidFill>
              </a:rPr>
              <a:t>.</a:t>
            </a:r>
            <a:endParaRPr lang="tr-TR" sz="3200" dirty="0">
              <a:solidFill>
                <a:srgbClr val="000000"/>
              </a:solidFill>
              <a:latin typeface="Times New Roman" pitchFamily="18" charset="0"/>
              <a:cs typeface="Times New Roman" pitchFamily="18" charset="0"/>
              <a:sym typeface="Times New Roman" pitchFamily="18" charset="0"/>
            </a:endParaRPr>
          </a:p>
          <a:p>
            <a:pPr>
              <a:spcBef>
                <a:spcPts val="1200"/>
              </a:spcBef>
              <a:buFont typeface="ArialMT" charset="0"/>
              <a:buNone/>
            </a:pPr>
            <a:r>
              <a:rPr lang="tr-TR" sz="2400" b="1" dirty="0">
                <a:solidFill>
                  <a:srgbClr val="000000"/>
                </a:solidFill>
              </a:rPr>
              <a:t>Y</a:t>
            </a:r>
            <a:r>
              <a:rPr lang="tr-TR" sz="2400" dirty="0">
                <a:solidFill>
                  <a:srgbClr val="000000"/>
                </a:solidFill>
              </a:rPr>
              <a:t> = </a:t>
            </a:r>
            <a:r>
              <a:rPr lang="tr-TR" sz="2400" dirty="0" err="1">
                <a:solidFill>
                  <a:srgbClr val="000000"/>
                </a:solidFill>
              </a:rPr>
              <a:t>real</a:t>
            </a:r>
            <a:r>
              <a:rPr lang="tr-TR" sz="2400" dirty="0">
                <a:solidFill>
                  <a:srgbClr val="000000"/>
                </a:solidFill>
              </a:rPr>
              <a:t> GDP = </a:t>
            </a:r>
            <a:r>
              <a:rPr lang="tr-TR" sz="2400" dirty="0" err="1">
                <a:solidFill>
                  <a:srgbClr val="000000"/>
                </a:solidFill>
              </a:rPr>
              <a:t>quantity</a:t>
            </a:r>
            <a:r>
              <a:rPr lang="tr-TR" sz="2400" dirty="0">
                <a:solidFill>
                  <a:srgbClr val="000000"/>
                </a:solidFill>
              </a:rPr>
              <a:t> of </a:t>
            </a:r>
            <a:r>
              <a:rPr lang="tr-TR" sz="2400" dirty="0" err="1">
                <a:solidFill>
                  <a:srgbClr val="000000"/>
                </a:solidFill>
              </a:rPr>
              <a:t>output</a:t>
            </a:r>
            <a:r>
              <a:rPr lang="tr-TR" sz="2400" dirty="0">
                <a:solidFill>
                  <a:srgbClr val="000000"/>
                </a:solidFill>
              </a:rPr>
              <a:t> </a:t>
            </a:r>
            <a:r>
              <a:rPr lang="tr-TR" sz="2400" dirty="0" err="1">
                <a:solidFill>
                  <a:srgbClr val="000000"/>
                </a:solidFill>
              </a:rPr>
              <a:t>produced</a:t>
            </a:r>
            <a:br>
              <a:rPr lang="tr-TR" sz="2400" dirty="0">
                <a:solidFill>
                  <a:srgbClr val="000000"/>
                </a:solidFill>
              </a:rPr>
            </a:br>
            <a:r>
              <a:rPr lang="tr-TR" sz="2400" b="1" dirty="0">
                <a:solidFill>
                  <a:srgbClr val="000000"/>
                </a:solidFill>
              </a:rPr>
              <a:t>L</a:t>
            </a:r>
            <a:r>
              <a:rPr lang="tr-TR" sz="2400" dirty="0">
                <a:solidFill>
                  <a:srgbClr val="000000"/>
                </a:solidFill>
              </a:rPr>
              <a:t> = </a:t>
            </a:r>
            <a:r>
              <a:rPr lang="tr-TR" sz="2400" dirty="0" err="1">
                <a:solidFill>
                  <a:srgbClr val="000000"/>
                </a:solidFill>
              </a:rPr>
              <a:t>quantity</a:t>
            </a:r>
            <a:r>
              <a:rPr lang="tr-TR" sz="2400" dirty="0">
                <a:solidFill>
                  <a:srgbClr val="000000"/>
                </a:solidFill>
              </a:rPr>
              <a:t> of </a:t>
            </a:r>
            <a:r>
              <a:rPr lang="tr-TR" sz="2400" dirty="0" err="1">
                <a:solidFill>
                  <a:srgbClr val="000000"/>
                </a:solidFill>
              </a:rPr>
              <a:t>labor</a:t>
            </a:r>
            <a:r>
              <a:rPr lang="tr-TR" sz="2400" dirty="0">
                <a:solidFill>
                  <a:srgbClr val="000000"/>
                </a:solidFill>
              </a:rPr>
              <a:t> </a:t>
            </a:r>
            <a:br>
              <a:rPr lang="tr-TR" sz="2400" dirty="0">
                <a:solidFill>
                  <a:srgbClr val="000000"/>
                </a:solidFill>
              </a:rPr>
            </a:br>
            <a:r>
              <a:rPr lang="tr-TR" sz="2400" dirty="0" err="1">
                <a:solidFill>
                  <a:srgbClr val="000000"/>
                </a:solidFill>
              </a:rPr>
              <a:t>So</a:t>
            </a:r>
            <a:r>
              <a:rPr lang="tr-TR" sz="2400" dirty="0">
                <a:solidFill>
                  <a:srgbClr val="000000"/>
                </a:solidFill>
              </a:rPr>
              <a:t> </a:t>
            </a:r>
            <a:r>
              <a:rPr lang="tr-TR" sz="2400" dirty="0" err="1">
                <a:solidFill>
                  <a:srgbClr val="000000"/>
                </a:solidFill>
              </a:rPr>
              <a:t>productivity</a:t>
            </a:r>
            <a:r>
              <a:rPr lang="tr-TR" sz="2400" dirty="0">
                <a:solidFill>
                  <a:srgbClr val="000000"/>
                </a:solidFill>
              </a:rPr>
              <a:t> = </a:t>
            </a:r>
            <a:r>
              <a:rPr lang="tr-TR" sz="2400" b="1" dirty="0">
                <a:solidFill>
                  <a:srgbClr val="000000"/>
                </a:solidFill>
              </a:rPr>
              <a:t>Y</a:t>
            </a:r>
            <a:r>
              <a:rPr lang="tr-TR" sz="2400" dirty="0">
                <a:solidFill>
                  <a:srgbClr val="000000"/>
                </a:solidFill>
              </a:rPr>
              <a:t>/</a:t>
            </a:r>
            <a:r>
              <a:rPr lang="tr-TR" sz="2400" b="1" dirty="0">
                <a:solidFill>
                  <a:srgbClr val="000000"/>
                </a:solidFill>
              </a:rPr>
              <a:t>L</a:t>
            </a:r>
            <a:r>
              <a:rPr lang="tr-TR" sz="2400" dirty="0">
                <a:solidFill>
                  <a:srgbClr val="000000"/>
                </a:solidFill>
              </a:rPr>
              <a:t> (</a:t>
            </a:r>
            <a:r>
              <a:rPr lang="tr-TR" sz="2400" dirty="0" err="1">
                <a:solidFill>
                  <a:srgbClr val="000000"/>
                </a:solidFill>
              </a:rPr>
              <a:t>output</a:t>
            </a:r>
            <a:r>
              <a:rPr lang="tr-TR" sz="2400" dirty="0">
                <a:solidFill>
                  <a:srgbClr val="000000"/>
                </a:solidFill>
              </a:rPr>
              <a:t> </a:t>
            </a:r>
            <a:r>
              <a:rPr lang="tr-TR" sz="2400" dirty="0" err="1">
                <a:solidFill>
                  <a:srgbClr val="000000"/>
                </a:solidFill>
              </a:rPr>
              <a:t>per</a:t>
            </a:r>
            <a:r>
              <a:rPr lang="tr-TR" sz="2400" dirty="0">
                <a:solidFill>
                  <a:srgbClr val="000000"/>
                </a:solidFill>
              </a:rPr>
              <a:t> </a:t>
            </a:r>
            <a:r>
              <a:rPr lang="tr-TR" sz="2400" dirty="0" err="1">
                <a:solidFill>
                  <a:srgbClr val="000000"/>
                </a:solidFill>
              </a:rPr>
              <a:t>worker</a:t>
            </a:r>
            <a:r>
              <a:rPr lang="tr-TR" sz="2400" dirty="0">
                <a:solidFill>
                  <a:srgbClr val="000000"/>
                </a:solidFill>
              </a:rPr>
              <a:t>)</a:t>
            </a:r>
            <a:endParaRPr lang="tr-TR" dirty="0"/>
          </a:p>
        </p:txBody>
      </p:sp>
    </p:spTree>
  </p:cSld>
  <p:clrMapOvr>
    <a:masterClrMapping/>
  </p:clrMapOvr>
  <p:transition spd="med">
    <p:cover dir="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1"/>
          <p:cNvSpPr>
            <a:spLocks noGrp="1" noChangeArrowheads="1"/>
          </p:cNvSpPr>
          <p:nvPr>
            <p:ph type="title"/>
          </p:nvPr>
        </p:nvSpPr>
        <p:spPr>
          <a:xfrm>
            <a:off x="457200" y="152400"/>
            <a:ext cx="8382000" cy="1219200"/>
          </a:xfrm>
        </p:spPr>
        <p:txBody>
          <a:bodyPr/>
          <a:lstStyle/>
          <a:p>
            <a:pPr algn="ctr">
              <a:lnSpc>
                <a:spcPct val="90000"/>
              </a:lnSpc>
            </a:pPr>
            <a:r>
              <a:rPr lang="tr-TR" dirty="0" err="1">
                <a:solidFill>
                  <a:schemeClr val="tx1"/>
                </a:solidFill>
                <a:latin typeface="Arial" pitchFamily="34" charset="0"/>
                <a:cs typeface="Arial" pitchFamily="34" charset="0"/>
                <a:sym typeface="Arial" pitchFamily="34" charset="0"/>
              </a:rPr>
              <a:t>Why</a:t>
            </a:r>
            <a:r>
              <a:rPr lang="tr-TR" dirty="0">
                <a:solidFill>
                  <a:schemeClr val="tx1"/>
                </a:solidFill>
                <a:latin typeface="Arial" pitchFamily="34" charset="0"/>
                <a:cs typeface="Arial" pitchFamily="34" charset="0"/>
                <a:sym typeface="Arial" pitchFamily="34" charset="0"/>
              </a:rPr>
              <a:t> </a:t>
            </a:r>
            <a:r>
              <a:rPr lang="tr-TR" dirty="0" err="1">
                <a:solidFill>
                  <a:schemeClr val="tx1"/>
                </a:solidFill>
                <a:latin typeface="Arial" pitchFamily="34" charset="0"/>
                <a:cs typeface="Arial" pitchFamily="34" charset="0"/>
                <a:sym typeface="Arial" pitchFamily="34" charset="0"/>
              </a:rPr>
              <a:t>Productivity</a:t>
            </a:r>
            <a:r>
              <a:rPr lang="tr-TR" dirty="0">
                <a:solidFill>
                  <a:schemeClr val="tx1"/>
                </a:solidFill>
                <a:latin typeface="Arial" pitchFamily="34" charset="0"/>
                <a:cs typeface="Arial" pitchFamily="34" charset="0"/>
                <a:sym typeface="Arial" pitchFamily="34" charset="0"/>
              </a:rPr>
              <a:t> Is </a:t>
            </a:r>
            <a:r>
              <a:rPr lang="tr-TR" dirty="0" err="1">
                <a:solidFill>
                  <a:schemeClr val="tx1"/>
                </a:solidFill>
                <a:latin typeface="Arial" pitchFamily="34" charset="0"/>
                <a:cs typeface="Arial" pitchFamily="34" charset="0"/>
                <a:sym typeface="Arial" pitchFamily="34" charset="0"/>
              </a:rPr>
              <a:t>So</a:t>
            </a:r>
            <a:r>
              <a:rPr lang="tr-TR" dirty="0">
                <a:solidFill>
                  <a:schemeClr val="tx1"/>
                </a:solidFill>
                <a:latin typeface="Arial" pitchFamily="34" charset="0"/>
                <a:cs typeface="Arial" pitchFamily="34" charset="0"/>
                <a:sym typeface="Arial" pitchFamily="34" charset="0"/>
              </a:rPr>
              <a:t> </a:t>
            </a:r>
            <a:r>
              <a:rPr lang="tr-TR" dirty="0" err="1">
                <a:solidFill>
                  <a:schemeClr val="tx1"/>
                </a:solidFill>
                <a:latin typeface="Arial" pitchFamily="34" charset="0"/>
                <a:cs typeface="Arial" pitchFamily="34" charset="0"/>
                <a:sym typeface="Arial" pitchFamily="34" charset="0"/>
              </a:rPr>
              <a:t>Important</a:t>
            </a:r>
            <a:endParaRPr lang="tr-TR" dirty="0">
              <a:solidFill>
                <a:schemeClr val="tx1"/>
              </a:solidFill>
            </a:endParaRPr>
          </a:p>
        </p:txBody>
      </p:sp>
      <p:sp>
        <p:nvSpPr>
          <p:cNvPr id="67586" name="Rectangle 2"/>
          <p:cNvSpPr>
            <a:spLocks noGrp="1"/>
          </p:cNvSpPr>
          <p:nvPr>
            <p:ph sz="quarter" idx="1"/>
          </p:nvPr>
        </p:nvSpPr>
        <p:spPr>
          <a:xfrm>
            <a:off x="457200" y="1447800"/>
            <a:ext cx="8382000" cy="5194300"/>
          </a:xfrm>
        </p:spPr>
        <p:txBody>
          <a:bodyPr lIns="50800" tIns="50800" rIns="50800" bIns="50800"/>
          <a:lstStyle/>
          <a:p>
            <a:pPr marL="257175" indent="-257175">
              <a:spcBef>
                <a:spcPts val="500"/>
              </a:spcBef>
              <a:buFont typeface="Calibri" pitchFamily="34" charset="0"/>
              <a:buChar char="•"/>
            </a:pPr>
            <a:r>
              <a:rPr lang="tr-TR" sz="2400">
                <a:solidFill>
                  <a:srgbClr val="000000"/>
                </a:solidFill>
              </a:rPr>
              <a:t>When a nation’s workers are very productive, real GDP is large and incomes are high.  </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a:solidFill>
                  <a:srgbClr val="000000"/>
                </a:solidFill>
              </a:rPr>
              <a:t>When productivity grows rapidly, so do living standards.  </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a:solidFill>
                  <a:srgbClr val="000000"/>
                </a:solidFill>
              </a:rPr>
              <a:t>What, then, determines productivity and its growth rate? </a:t>
            </a:r>
            <a:endParaRPr lang="tr-TR"/>
          </a:p>
        </p:txBody>
      </p:sp>
    </p:spTree>
  </p:cSld>
  <p:clrMapOvr>
    <a:masterClrMapping/>
  </p:clrMapOvr>
  <p:transition spd="med">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animEffect transition="in" filter="wipe(left)">
                                      <p:cBhvr>
                                        <p:cTn id="7" dur="500"/>
                                        <p:tgtEl>
                                          <p:spTgt spid="675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586">
                                            <p:txEl>
                                              <p:pRg st="1" end="1"/>
                                            </p:txEl>
                                          </p:spTgt>
                                        </p:tgtEl>
                                        <p:attrNameLst>
                                          <p:attrName>style.visibility</p:attrName>
                                        </p:attrNameLst>
                                      </p:cBhvr>
                                      <p:to>
                                        <p:strVal val="visible"/>
                                      </p:to>
                                    </p:set>
                                    <p:animEffect transition="in" filter="wipe(left)">
                                      <p:cBhvr>
                                        <p:cTn id="12" dur="500"/>
                                        <p:tgtEl>
                                          <p:spTgt spid="675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586">
                                            <p:txEl>
                                              <p:pRg st="2" end="2"/>
                                            </p:txEl>
                                          </p:spTgt>
                                        </p:tgtEl>
                                        <p:attrNameLst>
                                          <p:attrName>style.visibility</p:attrName>
                                        </p:attrNameLst>
                                      </p:cBhvr>
                                      <p:to>
                                        <p:strVal val="visible"/>
                                      </p:to>
                                    </p:set>
                                    <p:animEffect transition="in" filter="wipe(left)">
                                      <p:cBhvr>
                                        <p:cTn id="17" dur="500"/>
                                        <p:tgtEl>
                                          <p:spTgt spid="675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build="p" bldLvl="5"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1"/>
          <p:cNvSpPr>
            <a:spLocks noGrp="1"/>
          </p:cNvSpPr>
          <p:nvPr>
            <p:ph type="title"/>
          </p:nvPr>
        </p:nvSpPr>
        <p:spPr>
          <a:xfrm>
            <a:off x="457200" y="152400"/>
            <a:ext cx="8382000" cy="1219200"/>
          </a:xfrm>
          <a:noFill/>
        </p:spPr>
        <p:txBody>
          <a:bodyPr lIns="50800" tIns="50800" rIns="50800" bIns="50800" anchor="ctr"/>
          <a:lstStyle/>
          <a:p>
            <a:pPr algn="ctr">
              <a:lnSpc>
                <a:spcPct val="90000"/>
              </a:lnSpc>
            </a:pPr>
            <a:r>
              <a:rPr lang="tr-TR" dirty="0" err="1">
                <a:solidFill>
                  <a:schemeClr val="tx1"/>
                </a:solidFill>
                <a:latin typeface="Arial" pitchFamily="34" charset="0"/>
                <a:cs typeface="Arial" pitchFamily="34" charset="0"/>
                <a:sym typeface="Arial" pitchFamily="34" charset="0"/>
              </a:rPr>
              <a:t>Physical</a:t>
            </a:r>
            <a:r>
              <a:rPr lang="tr-TR" dirty="0">
                <a:solidFill>
                  <a:schemeClr val="tx1"/>
                </a:solidFill>
                <a:latin typeface="Arial" pitchFamily="34" charset="0"/>
                <a:cs typeface="Arial" pitchFamily="34" charset="0"/>
                <a:sym typeface="Arial" pitchFamily="34" charset="0"/>
              </a:rPr>
              <a:t> </a:t>
            </a:r>
            <a:r>
              <a:rPr lang="tr-TR" dirty="0" err="1">
                <a:solidFill>
                  <a:schemeClr val="tx1"/>
                </a:solidFill>
                <a:latin typeface="Arial" pitchFamily="34" charset="0"/>
                <a:cs typeface="Arial" pitchFamily="34" charset="0"/>
                <a:sym typeface="Arial" pitchFamily="34" charset="0"/>
              </a:rPr>
              <a:t>Capital</a:t>
            </a:r>
            <a:r>
              <a:rPr lang="tr-TR" dirty="0">
                <a:solidFill>
                  <a:schemeClr val="tx1"/>
                </a:solidFill>
                <a:latin typeface="Arial" pitchFamily="34" charset="0"/>
                <a:cs typeface="Arial" pitchFamily="34" charset="0"/>
                <a:sym typeface="Arial" pitchFamily="34" charset="0"/>
              </a:rPr>
              <a:t> Per </a:t>
            </a:r>
            <a:r>
              <a:rPr lang="tr-TR" dirty="0" err="1">
                <a:solidFill>
                  <a:schemeClr val="tx1"/>
                </a:solidFill>
                <a:latin typeface="Arial" pitchFamily="34" charset="0"/>
                <a:cs typeface="Arial" pitchFamily="34" charset="0"/>
                <a:sym typeface="Arial" pitchFamily="34" charset="0"/>
              </a:rPr>
              <a:t>Worker</a:t>
            </a:r>
            <a:endParaRPr lang="tr-TR" dirty="0">
              <a:solidFill>
                <a:schemeClr val="tx1"/>
              </a:solidFill>
            </a:endParaRPr>
          </a:p>
        </p:txBody>
      </p:sp>
      <p:sp>
        <p:nvSpPr>
          <p:cNvPr id="68610" name="Rectangle 2"/>
          <p:cNvSpPr>
            <a:spLocks noGrp="1"/>
          </p:cNvSpPr>
          <p:nvPr>
            <p:ph sz="quarter" idx="1"/>
          </p:nvPr>
        </p:nvSpPr>
        <p:spPr>
          <a:xfrm>
            <a:off x="457200" y="1447800"/>
            <a:ext cx="8382000" cy="5194300"/>
          </a:xfrm>
        </p:spPr>
        <p:txBody>
          <a:bodyPr lIns="50800" tIns="50800" rIns="50800" bIns="50800"/>
          <a:lstStyle/>
          <a:p>
            <a:pPr marL="257175" indent="-257175">
              <a:spcBef>
                <a:spcPts val="500"/>
              </a:spcBef>
              <a:buFont typeface="Calibri" pitchFamily="34" charset="0"/>
              <a:buChar char="•"/>
            </a:pPr>
            <a:r>
              <a:rPr lang="tr-TR" sz="2400">
                <a:solidFill>
                  <a:srgbClr val="000000"/>
                </a:solidFill>
              </a:rPr>
              <a:t>The stock of equipment and structures used to produce goods service is called </a:t>
            </a:r>
            <a:r>
              <a:rPr lang="tr-TR" sz="2400">
                <a:solidFill>
                  <a:srgbClr val="CC0000"/>
                </a:solidFill>
              </a:rPr>
              <a:t>[</a:t>
            </a:r>
            <a:r>
              <a:rPr lang="tr-TR" sz="2400" b="1">
                <a:solidFill>
                  <a:srgbClr val="CC0000"/>
                </a:solidFill>
              </a:rPr>
              <a:t>physical</a:t>
            </a:r>
            <a:r>
              <a:rPr lang="tr-TR" sz="2400">
                <a:solidFill>
                  <a:srgbClr val="CC0000"/>
                </a:solidFill>
              </a:rPr>
              <a:t>]</a:t>
            </a:r>
            <a:r>
              <a:rPr lang="tr-TR" sz="2400">
                <a:solidFill>
                  <a:srgbClr val="000000"/>
                </a:solidFill>
              </a:rPr>
              <a:t> </a:t>
            </a:r>
            <a:r>
              <a:rPr lang="tr-TR" sz="2400" b="1">
                <a:solidFill>
                  <a:srgbClr val="CC0000"/>
                </a:solidFill>
              </a:rPr>
              <a:t>capital</a:t>
            </a:r>
            <a:r>
              <a:rPr lang="tr-TR" sz="2400">
                <a:solidFill>
                  <a:srgbClr val="000000"/>
                </a:solidFill>
              </a:rPr>
              <a:t>, denoted </a:t>
            </a:r>
            <a:r>
              <a:rPr lang="tr-TR" sz="2400" b="1">
                <a:solidFill>
                  <a:srgbClr val="000000"/>
                </a:solidFill>
              </a:rPr>
              <a:t>K</a:t>
            </a:r>
            <a:r>
              <a:rPr lang="tr-TR" sz="2400">
                <a:solidFill>
                  <a:srgbClr val="000000"/>
                </a:solidFill>
              </a:rPr>
              <a:t>.  </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b="1">
                <a:solidFill>
                  <a:srgbClr val="000000"/>
                </a:solidFill>
              </a:rPr>
              <a:t>K</a:t>
            </a:r>
            <a:r>
              <a:rPr lang="tr-TR" sz="2400">
                <a:solidFill>
                  <a:srgbClr val="000000"/>
                </a:solidFill>
              </a:rPr>
              <a:t>/</a:t>
            </a:r>
            <a:r>
              <a:rPr lang="tr-TR" sz="2400" b="1">
                <a:solidFill>
                  <a:srgbClr val="000000"/>
                </a:solidFill>
              </a:rPr>
              <a:t>L</a:t>
            </a:r>
            <a:r>
              <a:rPr lang="tr-TR" sz="2400">
                <a:solidFill>
                  <a:srgbClr val="000000"/>
                </a:solidFill>
              </a:rPr>
              <a:t> = capital per worker.  </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a:solidFill>
                  <a:srgbClr val="000000"/>
                </a:solidFill>
              </a:rPr>
              <a:t>Productivity is higher when the average worker has more capital (machines, equipment, etc.).</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a:solidFill>
                  <a:srgbClr val="000000"/>
                </a:solidFill>
              </a:rPr>
              <a:t>i.e., an increase in </a:t>
            </a:r>
            <a:r>
              <a:rPr lang="tr-TR" sz="2400" b="1">
                <a:solidFill>
                  <a:srgbClr val="000000"/>
                </a:solidFill>
              </a:rPr>
              <a:t>K</a:t>
            </a:r>
            <a:r>
              <a:rPr lang="tr-TR" sz="2400">
                <a:solidFill>
                  <a:srgbClr val="000000"/>
                </a:solidFill>
              </a:rPr>
              <a:t>/</a:t>
            </a:r>
            <a:r>
              <a:rPr lang="tr-TR" sz="2400" b="1">
                <a:solidFill>
                  <a:srgbClr val="000000"/>
                </a:solidFill>
              </a:rPr>
              <a:t>L</a:t>
            </a:r>
            <a:r>
              <a:rPr lang="tr-TR" sz="2400">
                <a:solidFill>
                  <a:srgbClr val="000000"/>
                </a:solidFill>
              </a:rPr>
              <a:t> causes an increase in </a:t>
            </a:r>
            <a:r>
              <a:rPr lang="tr-TR" sz="2400" b="1">
                <a:solidFill>
                  <a:srgbClr val="000000"/>
                </a:solidFill>
              </a:rPr>
              <a:t>Y</a:t>
            </a:r>
            <a:r>
              <a:rPr lang="tr-TR" sz="2400">
                <a:solidFill>
                  <a:srgbClr val="000000"/>
                </a:solidFill>
              </a:rPr>
              <a:t>/</a:t>
            </a:r>
            <a:r>
              <a:rPr lang="tr-TR" sz="2400" b="1">
                <a:solidFill>
                  <a:srgbClr val="000000"/>
                </a:solidFill>
              </a:rPr>
              <a:t>L</a:t>
            </a:r>
            <a:r>
              <a:rPr lang="tr-TR" sz="2400">
                <a:solidFill>
                  <a:srgbClr val="000000"/>
                </a:solidFill>
              </a:rPr>
              <a:t>.  </a:t>
            </a:r>
            <a:endParaRPr lang="tr-T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10">
                                            <p:txEl>
                                              <p:pRg st="0" end="0"/>
                                            </p:txEl>
                                          </p:spTgt>
                                        </p:tgtEl>
                                        <p:attrNameLst>
                                          <p:attrName>style.visibility</p:attrName>
                                        </p:attrNameLst>
                                      </p:cBhvr>
                                      <p:to>
                                        <p:strVal val="visible"/>
                                      </p:to>
                                    </p:set>
                                    <p:animEffect transition="in" filter="wipe(left)">
                                      <p:cBhvr>
                                        <p:cTn id="7" dur="500"/>
                                        <p:tgtEl>
                                          <p:spTgt spid="686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610">
                                            <p:txEl>
                                              <p:pRg st="1" end="1"/>
                                            </p:txEl>
                                          </p:spTgt>
                                        </p:tgtEl>
                                        <p:attrNameLst>
                                          <p:attrName>style.visibility</p:attrName>
                                        </p:attrNameLst>
                                      </p:cBhvr>
                                      <p:to>
                                        <p:strVal val="visible"/>
                                      </p:to>
                                    </p:set>
                                    <p:animEffect transition="in" filter="wipe(left)">
                                      <p:cBhvr>
                                        <p:cTn id="12" dur="500"/>
                                        <p:tgtEl>
                                          <p:spTgt spid="686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610">
                                            <p:txEl>
                                              <p:pRg st="2" end="2"/>
                                            </p:txEl>
                                          </p:spTgt>
                                        </p:tgtEl>
                                        <p:attrNameLst>
                                          <p:attrName>style.visibility</p:attrName>
                                        </p:attrNameLst>
                                      </p:cBhvr>
                                      <p:to>
                                        <p:strVal val="visible"/>
                                      </p:to>
                                    </p:set>
                                    <p:animEffect transition="in" filter="wipe(left)">
                                      <p:cBhvr>
                                        <p:cTn id="17" dur="500"/>
                                        <p:tgtEl>
                                          <p:spTgt spid="686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610">
                                            <p:txEl>
                                              <p:pRg st="3" end="3"/>
                                            </p:txEl>
                                          </p:spTgt>
                                        </p:tgtEl>
                                        <p:attrNameLst>
                                          <p:attrName>style.visibility</p:attrName>
                                        </p:attrNameLst>
                                      </p:cBhvr>
                                      <p:to>
                                        <p:strVal val="visible"/>
                                      </p:to>
                                    </p:set>
                                    <p:animEffect transition="in" filter="wipe(left)">
                                      <p:cBhvr>
                                        <p:cTn id="22" dur="500"/>
                                        <p:tgtEl>
                                          <p:spTgt spid="686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build="p" bldLvl="5"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1"/>
          <p:cNvSpPr>
            <a:spLocks noGrp="1"/>
          </p:cNvSpPr>
          <p:nvPr>
            <p:ph type="title"/>
          </p:nvPr>
        </p:nvSpPr>
        <p:spPr>
          <a:xfrm>
            <a:off x="457200" y="152400"/>
            <a:ext cx="8382000" cy="1219200"/>
          </a:xfrm>
          <a:noFill/>
        </p:spPr>
        <p:txBody>
          <a:bodyPr lIns="50800" tIns="50800" rIns="50800" bIns="50800" anchor="ctr"/>
          <a:lstStyle/>
          <a:p>
            <a:pPr algn="ctr">
              <a:lnSpc>
                <a:spcPct val="90000"/>
              </a:lnSpc>
            </a:pPr>
            <a:r>
              <a:rPr lang="tr-TR" dirty="0" err="1">
                <a:solidFill>
                  <a:schemeClr val="tx1"/>
                </a:solidFill>
                <a:latin typeface="Arial" pitchFamily="34" charset="0"/>
                <a:cs typeface="Arial" pitchFamily="34" charset="0"/>
                <a:sym typeface="Arial" pitchFamily="34" charset="0"/>
              </a:rPr>
              <a:t>Human</a:t>
            </a:r>
            <a:r>
              <a:rPr lang="tr-TR" dirty="0">
                <a:solidFill>
                  <a:schemeClr val="tx1"/>
                </a:solidFill>
                <a:latin typeface="Arial" pitchFamily="34" charset="0"/>
                <a:cs typeface="Arial" pitchFamily="34" charset="0"/>
                <a:sym typeface="Arial" pitchFamily="34" charset="0"/>
              </a:rPr>
              <a:t> </a:t>
            </a:r>
            <a:r>
              <a:rPr lang="tr-TR" dirty="0" err="1">
                <a:solidFill>
                  <a:schemeClr val="tx1"/>
                </a:solidFill>
                <a:latin typeface="Arial" pitchFamily="34" charset="0"/>
                <a:cs typeface="Arial" pitchFamily="34" charset="0"/>
                <a:sym typeface="Arial" pitchFamily="34" charset="0"/>
              </a:rPr>
              <a:t>Capital</a:t>
            </a:r>
            <a:r>
              <a:rPr lang="tr-TR" dirty="0">
                <a:solidFill>
                  <a:schemeClr val="tx1"/>
                </a:solidFill>
                <a:latin typeface="Arial" pitchFamily="34" charset="0"/>
                <a:cs typeface="Arial" pitchFamily="34" charset="0"/>
                <a:sym typeface="Arial" pitchFamily="34" charset="0"/>
              </a:rPr>
              <a:t> Per </a:t>
            </a:r>
            <a:r>
              <a:rPr lang="tr-TR" dirty="0" err="1">
                <a:solidFill>
                  <a:schemeClr val="tx1"/>
                </a:solidFill>
                <a:latin typeface="Arial" pitchFamily="34" charset="0"/>
                <a:cs typeface="Arial" pitchFamily="34" charset="0"/>
                <a:sym typeface="Arial" pitchFamily="34" charset="0"/>
              </a:rPr>
              <a:t>Worker</a:t>
            </a:r>
            <a:endParaRPr lang="tr-TR" dirty="0">
              <a:solidFill>
                <a:schemeClr val="tx1"/>
              </a:solidFill>
            </a:endParaRPr>
          </a:p>
        </p:txBody>
      </p:sp>
      <p:sp>
        <p:nvSpPr>
          <p:cNvPr id="69634" name="Rectangle 2"/>
          <p:cNvSpPr>
            <a:spLocks noGrp="1"/>
          </p:cNvSpPr>
          <p:nvPr>
            <p:ph sz="quarter" idx="1"/>
          </p:nvPr>
        </p:nvSpPr>
        <p:spPr>
          <a:xfrm>
            <a:off x="457200" y="1447800"/>
            <a:ext cx="8382000" cy="5194300"/>
          </a:xfrm>
        </p:spPr>
        <p:txBody>
          <a:bodyPr lIns="50800" tIns="50800" rIns="50800" bIns="50800"/>
          <a:lstStyle/>
          <a:p>
            <a:pPr marL="257175" indent="-257175">
              <a:spcBef>
                <a:spcPts val="500"/>
              </a:spcBef>
              <a:buClr>
                <a:srgbClr val="CC0000"/>
              </a:buClr>
              <a:buFont typeface="Calibri" pitchFamily="34" charset="0"/>
              <a:buChar char="•"/>
            </a:pPr>
            <a:r>
              <a:rPr lang="tr-TR" sz="2400" b="1">
                <a:solidFill>
                  <a:srgbClr val="CC0000"/>
                </a:solidFill>
              </a:rPr>
              <a:t>Human capital</a:t>
            </a:r>
            <a:r>
              <a:rPr lang="tr-TR" sz="2400">
                <a:solidFill>
                  <a:srgbClr val="000000"/>
                </a:solidFill>
              </a:rPr>
              <a:t> (</a:t>
            </a:r>
            <a:r>
              <a:rPr lang="tr-TR" sz="2400" b="1">
                <a:solidFill>
                  <a:srgbClr val="000000"/>
                </a:solidFill>
              </a:rPr>
              <a:t>H</a:t>
            </a:r>
            <a:r>
              <a:rPr lang="tr-TR" sz="2400">
                <a:solidFill>
                  <a:srgbClr val="000000"/>
                </a:solidFill>
              </a:rPr>
              <a:t>):  </a:t>
            </a:r>
            <a:br>
              <a:rPr lang="tr-TR" sz="2400">
                <a:solidFill>
                  <a:srgbClr val="000000"/>
                </a:solidFill>
              </a:rPr>
            </a:br>
            <a:r>
              <a:rPr lang="tr-TR" sz="2400">
                <a:solidFill>
                  <a:srgbClr val="000000"/>
                </a:solidFill>
              </a:rPr>
              <a:t>the knowledge and skills workers get through education, training, and experience.</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b="1">
                <a:solidFill>
                  <a:srgbClr val="000000"/>
                </a:solidFill>
              </a:rPr>
              <a:t>H</a:t>
            </a:r>
            <a:r>
              <a:rPr lang="tr-TR" sz="2400">
                <a:solidFill>
                  <a:srgbClr val="000000"/>
                </a:solidFill>
              </a:rPr>
              <a:t>/</a:t>
            </a:r>
            <a:r>
              <a:rPr lang="tr-TR" sz="2400" b="1">
                <a:solidFill>
                  <a:srgbClr val="000000"/>
                </a:solidFill>
              </a:rPr>
              <a:t>L</a:t>
            </a:r>
            <a:r>
              <a:rPr lang="tr-TR" sz="2400">
                <a:solidFill>
                  <a:srgbClr val="000000"/>
                </a:solidFill>
              </a:rPr>
              <a:t> = the average worker’s human capital</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a:solidFill>
                  <a:srgbClr val="000000"/>
                </a:solidFill>
              </a:rPr>
              <a:t>Productivity is higher when the average worker has more human capital (education, skills, training, etc.).</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a:solidFill>
                  <a:srgbClr val="000000"/>
                </a:solidFill>
              </a:rPr>
              <a:t>i.e., an increase in </a:t>
            </a:r>
            <a:r>
              <a:rPr lang="tr-TR" sz="2400" b="1">
                <a:solidFill>
                  <a:srgbClr val="000000"/>
                </a:solidFill>
              </a:rPr>
              <a:t>H</a:t>
            </a:r>
            <a:r>
              <a:rPr lang="tr-TR" sz="2400">
                <a:solidFill>
                  <a:srgbClr val="000000"/>
                </a:solidFill>
              </a:rPr>
              <a:t>/</a:t>
            </a:r>
            <a:r>
              <a:rPr lang="tr-TR" sz="2400" b="1">
                <a:solidFill>
                  <a:srgbClr val="000000"/>
                </a:solidFill>
              </a:rPr>
              <a:t>L</a:t>
            </a:r>
            <a:r>
              <a:rPr lang="tr-TR" sz="2400">
                <a:solidFill>
                  <a:srgbClr val="000000"/>
                </a:solidFill>
              </a:rPr>
              <a:t> causes an increase in </a:t>
            </a:r>
            <a:r>
              <a:rPr lang="tr-TR" sz="2400" b="1">
                <a:solidFill>
                  <a:srgbClr val="000000"/>
                </a:solidFill>
              </a:rPr>
              <a:t>Y</a:t>
            </a:r>
            <a:r>
              <a:rPr lang="tr-TR" sz="2400">
                <a:solidFill>
                  <a:srgbClr val="000000"/>
                </a:solidFill>
              </a:rPr>
              <a:t>/</a:t>
            </a:r>
            <a:r>
              <a:rPr lang="tr-TR" sz="2400" b="1">
                <a:solidFill>
                  <a:srgbClr val="000000"/>
                </a:solidFill>
              </a:rPr>
              <a:t>L</a:t>
            </a:r>
            <a:r>
              <a:rPr lang="tr-TR" sz="2400">
                <a:solidFill>
                  <a:srgbClr val="000000"/>
                </a:solidFill>
              </a:rPr>
              <a:t>.</a:t>
            </a:r>
            <a:endParaRPr lang="tr-TR"/>
          </a:p>
        </p:txBody>
      </p:sp>
    </p:spTree>
  </p:cSld>
  <p:clrMapOvr>
    <a:masterClrMapping/>
  </p:clrMapOvr>
  <p:transition spd="med">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4">
                                            <p:txEl>
                                              <p:pRg st="0" end="0"/>
                                            </p:txEl>
                                          </p:spTgt>
                                        </p:tgtEl>
                                        <p:attrNameLst>
                                          <p:attrName>style.visibility</p:attrName>
                                        </p:attrNameLst>
                                      </p:cBhvr>
                                      <p:to>
                                        <p:strVal val="visible"/>
                                      </p:to>
                                    </p:set>
                                    <p:animEffect transition="in" filter="wipe(left)">
                                      <p:cBhvr>
                                        <p:cTn id="7" dur="500"/>
                                        <p:tgtEl>
                                          <p:spTgt spid="696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634">
                                            <p:txEl>
                                              <p:pRg st="1" end="1"/>
                                            </p:txEl>
                                          </p:spTgt>
                                        </p:tgtEl>
                                        <p:attrNameLst>
                                          <p:attrName>style.visibility</p:attrName>
                                        </p:attrNameLst>
                                      </p:cBhvr>
                                      <p:to>
                                        <p:strVal val="visible"/>
                                      </p:to>
                                    </p:set>
                                    <p:animEffect transition="in" filter="wipe(left)">
                                      <p:cBhvr>
                                        <p:cTn id="12" dur="500"/>
                                        <p:tgtEl>
                                          <p:spTgt spid="696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9634">
                                            <p:txEl>
                                              <p:pRg st="2" end="2"/>
                                            </p:txEl>
                                          </p:spTgt>
                                        </p:tgtEl>
                                        <p:attrNameLst>
                                          <p:attrName>style.visibility</p:attrName>
                                        </p:attrNameLst>
                                      </p:cBhvr>
                                      <p:to>
                                        <p:strVal val="visible"/>
                                      </p:to>
                                    </p:set>
                                    <p:animEffect transition="in" filter="wipe(left)">
                                      <p:cBhvr>
                                        <p:cTn id="17" dur="500"/>
                                        <p:tgtEl>
                                          <p:spTgt spid="696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9634">
                                            <p:txEl>
                                              <p:pRg st="3" end="3"/>
                                            </p:txEl>
                                          </p:spTgt>
                                        </p:tgtEl>
                                        <p:attrNameLst>
                                          <p:attrName>style.visibility</p:attrName>
                                        </p:attrNameLst>
                                      </p:cBhvr>
                                      <p:to>
                                        <p:strVal val="visible"/>
                                      </p:to>
                                    </p:set>
                                    <p:animEffect transition="in" filter="wipe(left)">
                                      <p:cBhvr>
                                        <p:cTn id="22" dur="500"/>
                                        <p:tgtEl>
                                          <p:spTgt spid="696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build="p" bldLvl="5"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1"/>
          <p:cNvSpPr>
            <a:spLocks noGrp="1" noChangeArrowheads="1"/>
          </p:cNvSpPr>
          <p:nvPr>
            <p:ph type="title"/>
          </p:nvPr>
        </p:nvSpPr>
        <p:spPr>
          <a:xfrm>
            <a:off x="457200" y="152400"/>
            <a:ext cx="8382000" cy="1219200"/>
          </a:xfrm>
        </p:spPr>
        <p:txBody>
          <a:bodyPr/>
          <a:lstStyle/>
          <a:p>
            <a:pPr algn="ctr">
              <a:lnSpc>
                <a:spcPct val="90000"/>
              </a:lnSpc>
            </a:pPr>
            <a:r>
              <a:rPr lang="tr-TR" dirty="0" err="1">
                <a:solidFill>
                  <a:schemeClr val="tx1"/>
                </a:solidFill>
                <a:latin typeface="Arial" pitchFamily="34" charset="0"/>
                <a:cs typeface="Arial" pitchFamily="34" charset="0"/>
                <a:sym typeface="Arial" pitchFamily="34" charset="0"/>
              </a:rPr>
              <a:t>Natural</a:t>
            </a:r>
            <a:r>
              <a:rPr lang="tr-TR" dirty="0">
                <a:solidFill>
                  <a:schemeClr val="tx1"/>
                </a:solidFill>
                <a:latin typeface="Arial" pitchFamily="34" charset="0"/>
                <a:cs typeface="Arial" pitchFamily="34" charset="0"/>
                <a:sym typeface="Arial" pitchFamily="34" charset="0"/>
              </a:rPr>
              <a:t> </a:t>
            </a:r>
            <a:r>
              <a:rPr lang="tr-TR" dirty="0" err="1">
                <a:solidFill>
                  <a:schemeClr val="tx1"/>
                </a:solidFill>
                <a:latin typeface="Arial" pitchFamily="34" charset="0"/>
                <a:cs typeface="Arial" pitchFamily="34" charset="0"/>
                <a:sym typeface="Arial" pitchFamily="34" charset="0"/>
              </a:rPr>
              <a:t>Resources</a:t>
            </a:r>
            <a:r>
              <a:rPr lang="tr-TR" dirty="0">
                <a:solidFill>
                  <a:schemeClr val="tx1"/>
                </a:solidFill>
                <a:latin typeface="Arial" pitchFamily="34" charset="0"/>
                <a:cs typeface="Arial" pitchFamily="34" charset="0"/>
                <a:sym typeface="Arial" pitchFamily="34" charset="0"/>
              </a:rPr>
              <a:t> Per </a:t>
            </a:r>
            <a:r>
              <a:rPr lang="tr-TR" dirty="0" err="1">
                <a:solidFill>
                  <a:schemeClr val="tx1"/>
                </a:solidFill>
                <a:latin typeface="Arial" pitchFamily="34" charset="0"/>
                <a:cs typeface="Arial" pitchFamily="34" charset="0"/>
                <a:sym typeface="Arial" pitchFamily="34" charset="0"/>
              </a:rPr>
              <a:t>Worker</a:t>
            </a:r>
            <a:endParaRPr lang="tr-TR" dirty="0">
              <a:solidFill>
                <a:schemeClr val="tx1"/>
              </a:solidFill>
            </a:endParaRPr>
          </a:p>
        </p:txBody>
      </p:sp>
      <p:sp>
        <p:nvSpPr>
          <p:cNvPr id="70658" name="Rectangle 2"/>
          <p:cNvSpPr>
            <a:spLocks noGrp="1"/>
          </p:cNvSpPr>
          <p:nvPr>
            <p:ph sz="quarter" idx="1"/>
          </p:nvPr>
        </p:nvSpPr>
        <p:spPr>
          <a:xfrm>
            <a:off x="457200" y="1555750"/>
            <a:ext cx="8229600" cy="4997450"/>
          </a:xfrm>
        </p:spPr>
        <p:txBody>
          <a:bodyPr lIns="50800" tIns="50800" rIns="50800" bIns="50800"/>
          <a:lstStyle/>
          <a:p>
            <a:pPr marL="257175" indent="-257175">
              <a:spcBef>
                <a:spcPts val="1100"/>
              </a:spcBef>
              <a:buClr>
                <a:srgbClr val="CC0000"/>
              </a:buClr>
              <a:buFont typeface="Calibri" pitchFamily="34" charset="0"/>
              <a:buChar char="•"/>
            </a:pPr>
            <a:r>
              <a:rPr lang="tr-TR" sz="2400" b="1">
                <a:solidFill>
                  <a:srgbClr val="CC0000"/>
                </a:solidFill>
              </a:rPr>
              <a:t>Natural resources</a:t>
            </a:r>
            <a:r>
              <a:rPr lang="tr-TR" sz="2400">
                <a:solidFill>
                  <a:srgbClr val="000000"/>
                </a:solidFill>
              </a:rPr>
              <a:t> (</a:t>
            </a:r>
            <a:r>
              <a:rPr lang="tr-TR" sz="2400" b="1">
                <a:solidFill>
                  <a:srgbClr val="000000"/>
                </a:solidFill>
              </a:rPr>
              <a:t>N</a:t>
            </a:r>
            <a:r>
              <a:rPr lang="tr-TR" sz="2400">
                <a:solidFill>
                  <a:srgbClr val="000000"/>
                </a:solidFill>
              </a:rPr>
              <a:t>):  the inputs into production that nature provides, e.g., land, mineral deposits</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1100"/>
              </a:spcBef>
              <a:buFont typeface="Calibri" pitchFamily="34" charset="0"/>
              <a:buChar char="•"/>
            </a:pPr>
            <a:r>
              <a:rPr lang="tr-TR" sz="2400">
                <a:solidFill>
                  <a:srgbClr val="000000"/>
                </a:solidFill>
              </a:rPr>
              <a:t>Some countries are rich because they have abundant natural resources </a:t>
            </a:r>
            <a:br>
              <a:rPr lang="tr-TR" sz="2400">
                <a:solidFill>
                  <a:srgbClr val="000000"/>
                </a:solidFill>
              </a:rPr>
            </a:br>
            <a:r>
              <a:rPr lang="tr-TR" sz="2400">
                <a:solidFill>
                  <a:srgbClr val="000000"/>
                </a:solidFill>
              </a:rPr>
              <a:t>(e.g., Saudi Arabia has lots of oil). </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1100"/>
              </a:spcBef>
              <a:buFont typeface="Calibri" pitchFamily="34" charset="0"/>
              <a:buChar char="•"/>
            </a:pPr>
            <a:r>
              <a:rPr lang="tr-TR" sz="2400">
                <a:solidFill>
                  <a:srgbClr val="000000"/>
                </a:solidFill>
              </a:rPr>
              <a:t>But countries need not have much </a:t>
            </a:r>
            <a:r>
              <a:rPr lang="tr-TR" sz="2400" b="1">
                <a:solidFill>
                  <a:srgbClr val="000000"/>
                </a:solidFill>
              </a:rPr>
              <a:t>N</a:t>
            </a:r>
            <a:r>
              <a:rPr lang="tr-TR" sz="2400">
                <a:solidFill>
                  <a:srgbClr val="000000"/>
                </a:solidFill>
              </a:rPr>
              <a:t> to be rich </a:t>
            </a:r>
            <a:br>
              <a:rPr lang="tr-TR" sz="2400">
                <a:solidFill>
                  <a:srgbClr val="000000"/>
                </a:solidFill>
              </a:rPr>
            </a:br>
            <a:r>
              <a:rPr lang="tr-TR" sz="2400">
                <a:solidFill>
                  <a:srgbClr val="000000"/>
                </a:solidFill>
              </a:rPr>
              <a:t>(e.g., Japan imports the </a:t>
            </a:r>
            <a:r>
              <a:rPr lang="tr-TR" sz="2400" b="1">
                <a:solidFill>
                  <a:srgbClr val="000000"/>
                </a:solidFill>
              </a:rPr>
              <a:t>N</a:t>
            </a:r>
            <a:r>
              <a:rPr lang="tr-TR" sz="2400">
                <a:solidFill>
                  <a:srgbClr val="000000"/>
                </a:solidFill>
              </a:rPr>
              <a:t> it needs).  </a:t>
            </a:r>
            <a:endParaRPr lang="tr-TR"/>
          </a:p>
        </p:txBody>
      </p:sp>
    </p:spTree>
  </p:cSld>
  <p:clrMapOvr>
    <a:masterClrMapping/>
  </p:clrMapOvr>
  <p:transition spd="med">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658">
                                            <p:txEl>
                                              <p:pRg st="0" end="0"/>
                                            </p:txEl>
                                          </p:spTgt>
                                        </p:tgtEl>
                                        <p:attrNameLst>
                                          <p:attrName>style.visibility</p:attrName>
                                        </p:attrNameLst>
                                      </p:cBhvr>
                                      <p:to>
                                        <p:strVal val="visible"/>
                                      </p:to>
                                    </p:set>
                                    <p:animEffect transition="in" filter="wipe(left)">
                                      <p:cBhvr>
                                        <p:cTn id="7" dur="500"/>
                                        <p:tgtEl>
                                          <p:spTgt spid="706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658">
                                            <p:txEl>
                                              <p:pRg st="1" end="1"/>
                                            </p:txEl>
                                          </p:spTgt>
                                        </p:tgtEl>
                                        <p:attrNameLst>
                                          <p:attrName>style.visibility</p:attrName>
                                        </p:attrNameLst>
                                      </p:cBhvr>
                                      <p:to>
                                        <p:strVal val="visible"/>
                                      </p:to>
                                    </p:set>
                                    <p:animEffect transition="in" filter="wipe(left)">
                                      <p:cBhvr>
                                        <p:cTn id="12" dur="500"/>
                                        <p:tgtEl>
                                          <p:spTgt spid="706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0658">
                                            <p:txEl>
                                              <p:pRg st="2" end="2"/>
                                            </p:txEl>
                                          </p:spTgt>
                                        </p:tgtEl>
                                        <p:attrNameLst>
                                          <p:attrName>style.visibility</p:attrName>
                                        </p:attrNameLst>
                                      </p:cBhvr>
                                      <p:to>
                                        <p:strVal val="visible"/>
                                      </p:to>
                                    </p:set>
                                    <p:animEffect transition="in" filter="wipe(left)">
                                      <p:cBhvr>
                                        <p:cTn id="17" dur="500"/>
                                        <p:tgtEl>
                                          <p:spTgt spid="706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build="p" bldLvl="5"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1"/>
          <p:cNvSpPr>
            <a:spLocks noGrp="1" noChangeArrowheads="1"/>
          </p:cNvSpPr>
          <p:nvPr>
            <p:ph type="title"/>
          </p:nvPr>
        </p:nvSpPr>
        <p:spPr>
          <a:xfrm>
            <a:off x="457200" y="152400"/>
            <a:ext cx="8382000" cy="1219200"/>
          </a:xfrm>
        </p:spPr>
        <p:txBody>
          <a:bodyPr/>
          <a:lstStyle/>
          <a:p>
            <a:pPr algn="ctr">
              <a:lnSpc>
                <a:spcPct val="90000"/>
              </a:lnSpc>
            </a:pPr>
            <a:r>
              <a:rPr lang="tr-TR" dirty="0" err="1">
                <a:solidFill>
                  <a:schemeClr val="tx1"/>
                </a:solidFill>
                <a:latin typeface="Arial" pitchFamily="34" charset="0"/>
                <a:cs typeface="Arial" pitchFamily="34" charset="0"/>
                <a:sym typeface="Arial" pitchFamily="34" charset="0"/>
              </a:rPr>
              <a:t>Technological</a:t>
            </a:r>
            <a:r>
              <a:rPr lang="tr-TR" dirty="0">
                <a:solidFill>
                  <a:schemeClr val="tx1"/>
                </a:solidFill>
                <a:latin typeface="Arial" pitchFamily="34" charset="0"/>
                <a:cs typeface="Arial" pitchFamily="34" charset="0"/>
                <a:sym typeface="Arial" pitchFamily="34" charset="0"/>
              </a:rPr>
              <a:t> </a:t>
            </a:r>
            <a:r>
              <a:rPr lang="tr-TR" dirty="0" err="1">
                <a:solidFill>
                  <a:schemeClr val="tx1"/>
                </a:solidFill>
                <a:latin typeface="Arial" pitchFamily="34" charset="0"/>
                <a:cs typeface="Arial" pitchFamily="34" charset="0"/>
                <a:sym typeface="Arial" pitchFamily="34" charset="0"/>
              </a:rPr>
              <a:t>Knowledge</a:t>
            </a:r>
            <a:endParaRPr lang="tr-TR" dirty="0">
              <a:solidFill>
                <a:schemeClr val="tx1"/>
              </a:solidFill>
            </a:endParaRPr>
          </a:p>
        </p:txBody>
      </p:sp>
      <p:sp>
        <p:nvSpPr>
          <p:cNvPr id="71682" name="Rectangle 2"/>
          <p:cNvSpPr>
            <a:spLocks noGrp="1"/>
          </p:cNvSpPr>
          <p:nvPr>
            <p:ph sz="quarter" idx="1"/>
          </p:nvPr>
        </p:nvSpPr>
        <p:spPr>
          <a:xfrm>
            <a:off x="457200" y="1447800"/>
            <a:ext cx="8382000" cy="5194300"/>
          </a:xfrm>
        </p:spPr>
        <p:txBody>
          <a:bodyPr lIns="50800" tIns="50800" rIns="50800" bIns="50800"/>
          <a:lstStyle/>
          <a:p>
            <a:pPr marL="257175" indent="-257175">
              <a:spcBef>
                <a:spcPts val="500"/>
              </a:spcBef>
              <a:buClr>
                <a:srgbClr val="CC0000"/>
              </a:buClr>
              <a:buFont typeface="Calibri" pitchFamily="34" charset="0"/>
              <a:buChar char="•"/>
            </a:pPr>
            <a:r>
              <a:rPr lang="tr-TR" sz="2400" b="1">
                <a:solidFill>
                  <a:srgbClr val="CC0000"/>
                </a:solidFill>
              </a:rPr>
              <a:t>Technological knowledge</a:t>
            </a:r>
            <a:r>
              <a:rPr lang="tr-TR" sz="2400">
                <a:solidFill>
                  <a:srgbClr val="000000"/>
                </a:solidFill>
              </a:rPr>
              <a:t>:  society’s understanding of the best ways to produce goods and services.</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a:solidFill>
                  <a:srgbClr val="000000"/>
                </a:solidFill>
              </a:rPr>
              <a:t>Technological progress does not only mean a faster computer, a higher-definition TV, or a smaller cell phone.    </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a:solidFill>
                  <a:srgbClr val="000000"/>
                </a:solidFill>
              </a:rPr>
              <a:t>It means any advance in knowledge that increases productivity (allows society to get more output from its resources).  </a:t>
            </a:r>
            <a:endParaRPr lang="tr-TR" sz="3200">
              <a:solidFill>
                <a:srgbClr val="000000"/>
              </a:solidFill>
              <a:latin typeface="Times New Roman" pitchFamily="18" charset="0"/>
              <a:cs typeface="Times New Roman" pitchFamily="18" charset="0"/>
              <a:sym typeface="Times New Roman" pitchFamily="18" charset="0"/>
            </a:endParaRPr>
          </a:p>
          <a:p>
            <a:pPr marL="660400" lvl="1" indent="-203200">
              <a:spcBef>
                <a:spcPts val="400"/>
              </a:spcBef>
              <a:buFont typeface="Calibri" pitchFamily="34" charset="0"/>
              <a:buChar char="•"/>
            </a:pPr>
            <a:r>
              <a:rPr lang="tr-TR" sz="2000">
                <a:solidFill>
                  <a:srgbClr val="000000"/>
                </a:solidFill>
              </a:rPr>
              <a:t>e.g., Henry Ford and the assembly line.  </a:t>
            </a:r>
            <a:endParaRPr lang="tr-TR"/>
          </a:p>
        </p:txBody>
      </p:sp>
    </p:spTree>
  </p:cSld>
  <p:clrMapOvr>
    <a:masterClrMapping/>
  </p:clrMapOvr>
  <p:transition spd="med">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animEffect transition="in" filter="wipe(left)">
                                      <p:cBhvr>
                                        <p:cTn id="7" dur="500"/>
                                        <p:tgtEl>
                                          <p:spTgt spid="716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682">
                                            <p:txEl>
                                              <p:pRg st="1" end="1"/>
                                            </p:txEl>
                                          </p:spTgt>
                                        </p:tgtEl>
                                        <p:attrNameLst>
                                          <p:attrName>style.visibility</p:attrName>
                                        </p:attrNameLst>
                                      </p:cBhvr>
                                      <p:to>
                                        <p:strVal val="visible"/>
                                      </p:to>
                                    </p:set>
                                    <p:animEffect transition="in" filter="wipe(left)">
                                      <p:cBhvr>
                                        <p:cTn id="12" dur="500"/>
                                        <p:tgtEl>
                                          <p:spTgt spid="716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682">
                                            <p:txEl>
                                              <p:pRg st="2" end="2"/>
                                            </p:txEl>
                                          </p:spTgt>
                                        </p:tgtEl>
                                        <p:attrNameLst>
                                          <p:attrName>style.visibility</p:attrName>
                                        </p:attrNameLst>
                                      </p:cBhvr>
                                      <p:to>
                                        <p:strVal val="visible"/>
                                      </p:to>
                                    </p:set>
                                    <p:animEffect transition="in" filter="wipe(left)">
                                      <p:cBhvr>
                                        <p:cTn id="17" dur="500"/>
                                        <p:tgtEl>
                                          <p:spTgt spid="716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682">
                                            <p:txEl>
                                              <p:pRg st="3" end="3"/>
                                            </p:txEl>
                                          </p:spTgt>
                                        </p:tgtEl>
                                        <p:attrNameLst>
                                          <p:attrName>style.visibility</p:attrName>
                                        </p:attrNameLst>
                                      </p:cBhvr>
                                      <p:to>
                                        <p:strVal val="visible"/>
                                      </p:to>
                                    </p:set>
                                    <p:animEffect transition="in" filter="wipe(left)">
                                      <p:cBhvr>
                                        <p:cTn id="22" dur="500"/>
                                        <p:tgtEl>
                                          <p:spTgt spid="716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build="p" bldLvl="5"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1"/>
          <p:cNvSpPr>
            <a:spLocks noGrp="1" noChangeArrowheads="1"/>
          </p:cNvSpPr>
          <p:nvPr>
            <p:ph type="title"/>
          </p:nvPr>
        </p:nvSpPr>
        <p:spPr>
          <a:xfrm>
            <a:off x="457200" y="152400"/>
            <a:ext cx="8382000" cy="1219200"/>
          </a:xfrm>
        </p:spPr>
        <p:txBody>
          <a:bodyPr/>
          <a:lstStyle/>
          <a:p>
            <a:pPr algn="ctr">
              <a:lnSpc>
                <a:spcPct val="90000"/>
              </a:lnSpc>
            </a:pPr>
            <a:r>
              <a:rPr lang="tr-TR" dirty="0" err="1">
                <a:solidFill>
                  <a:schemeClr val="tx1"/>
                </a:solidFill>
                <a:latin typeface="Arial" pitchFamily="34" charset="0"/>
                <a:cs typeface="Arial" pitchFamily="34" charset="0"/>
                <a:sym typeface="Arial" pitchFamily="34" charset="0"/>
              </a:rPr>
              <a:t>Tech</a:t>
            </a:r>
            <a:r>
              <a:rPr lang="tr-TR" dirty="0">
                <a:solidFill>
                  <a:schemeClr val="tx1"/>
                </a:solidFill>
                <a:latin typeface="Arial" pitchFamily="34" charset="0"/>
                <a:cs typeface="Arial" pitchFamily="34" charset="0"/>
                <a:sym typeface="Arial" pitchFamily="34" charset="0"/>
              </a:rPr>
              <a:t>. </a:t>
            </a:r>
            <a:r>
              <a:rPr lang="tr-TR" dirty="0" err="1">
                <a:solidFill>
                  <a:schemeClr val="tx1"/>
                </a:solidFill>
                <a:latin typeface="Arial" pitchFamily="34" charset="0"/>
                <a:cs typeface="Arial" pitchFamily="34" charset="0"/>
                <a:sym typeface="Arial" pitchFamily="34" charset="0"/>
              </a:rPr>
              <a:t>Knowledge</a:t>
            </a:r>
            <a:r>
              <a:rPr lang="tr-TR" dirty="0">
                <a:solidFill>
                  <a:schemeClr val="tx1"/>
                </a:solidFill>
                <a:latin typeface="Arial" pitchFamily="34" charset="0"/>
                <a:cs typeface="Arial" pitchFamily="34" charset="0"/>
                <a:sym typeface="Arial" pitchFamily="34" charset="0"/>
              </a:rPr>
              <a:t> vs. </a:t>
            </a:r>
            <a:r>
              <a:rPr lang="tr-TR" dirty="0" err="1">
                <a:solidFill>
                  <a:schemeClr val="tx1"/>
                </a:solidFill>
                <a:latin typeface="Arial" pitchFamily="34" charset="0"/>
                <a:cs typeface="Arial" pitchFamily="34" charset="0"/>
                <a:sym typeface="Arial" pitchFamily="34" charset="0"/>
              </a:rPr>
              <a:t>Human</a:t>
            </a:r>
            <a:r>
              <a:rPr lang="tr-TR" dirty="0">
                <a:solidFill>
                  <a:schemeClr val="tx1"/>
                </a:solidFill>
                <a:latin typeface="Arial" pitchFamily="34" charset="0"/>
                <a:cs typeface="Arial" pitchFamily="34" charset="0"/>
                <a:sym typeface="Arial" pitchFamily="34" charset="0"/>
              </a:rPr>
              <a:t> </a:t>
            </a:r>
            <a:r>
              <a:rPr lang="tr-TR" dirty="0" err="1">
                <a:solidFill>
                  <a:schemeClr val="tx1"/>
                </a:solidFill>
                <a:latin typeface="Arial" pitchFamily="34" charset="0"/>
                <a:cs typeface="Arial" pitchFamily="34" charset="0"/>
                <a:sym typeface="Arial" pitchFamily="34" charset="0"/>
              </a:rPr>
              <a:t>Capital</a:t>
            </a:r>
            <a:endParaRPr lang="tr-TR" dirty="0">
              <a:solidFill>
                <a:schemeClr val="tx1"/>
              </a:solidFill>
            </a:endParaRPr>
          </a:p>
        </p:txBody>
      </p:sp>
      <p:sp>
        <p:nvSpPr>
          <p:cNvPr id="72706" name="Rectangle 2"/>
          <p:cNvSpPr>
            <a:spLocks noGrp="1"/>
          </p:cNvSpPr>
          <p:nvPr>
            <p:ph sz="quarter" idx="1"/>
          </p:nvPr>
        </p:nvSpPr>
        <p:spPr>
          <a:xfrm>
            <a:off x="457200" y="1447800"/>
            <a:ext cx="8382000" cy="5194300"/>
          </a:xfrm>
        </p:spPr>
        <p:txBody>
          <a:bodyPr lIns="50800" tIns="50800" rIns="50800" bIns="50800"/>
          <a:lstStyle/>
          <a:p>
            <a:pPr marL="257175" indent="-257175">
              <a:spcBef>
                <a:spcPts val="500"/>
              </a:spcBef>
              <a:buFont typeface="Calibri" pitchFamily="34" charset="0"/>
              <a:buChar char="•"/>
            </a:pPr>
            <a:r>
              <a:rPr lang="tr-TR" sz="2400">
                <a:solidFill>
                  <a:srgbClr val="000000"/>
                </a:solidFill>
              </a:rPr>
              <a:t>Technological knowledge refers to society’s understanding of how to produce goods and services.  </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a:solidFill>
                  <a:srgbClr val="000000"/>
                </a:solidFill>
              </a:rPr>
              <a:t>Human capital results from the effort people expend to acquire this knowledge.  </a:t>
            </a:r>
            <a:endParaRPr lang="tr-TR" sz="3200">
              <a:solidFill>
                <a:srgbClr val="000000"/>
              </a:solidFill>
              <a:latin typeface="Times New Roman" pitchFamily="18" charset="0"/>
              <a:cs typeface="Times New Roman" pitchFamily="18" charset="0"/>
              <a:sym typeface="Times New Roman" pitchFamily="18" charset="0"/>
            </a:endParaRPr>
          </a:p>
          <a:p>
            <a:pPr marL="257175" indent="-257175">
              <a:spcBef>
                <a:spcPts val="500"/>
              </a:spcBef>
              <a:buFont typeface="Calibri" pitchFamily="34" charset="0"/>
              <a:buChar char="•"/>
            </a:pPr>
            <a:r>
              <a:rPr lang="tr-TR" sz="2400">
                <a:solidFill>
                  <a:srgbClr val="000000"/>
                </a:solidFill>
              </a:rPr>
              <a:t>Both are important for productivity.  </a:t>
            </a:r>
            <a:endParaRPr lang="tr-TR"/>
          </a:p>
        </p:txBody>
      </p:sp>
    </p:spTree>
  </p:cSld>
  <p:clrMapOvr>
    <a:masterClrMapping/>
  </p:clrMapOvr>
  <p:transition spd="med">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706">
                                            <p:txEl>
                                              <p:pRg st="0" end="0"/>
                                            </p:txEl>
                                          </p:spTgt>
                                        </p:tgtEl>
                                        <p:attrNameLst>
                                          <p:attrName>style.visibility</p:attrName>
                                        </p:attrNameLst>
                                      </p:cBhvr>
                                      <p:to>
                                        <p:strVal val="visible"/>
                                      </p:to>
                                    </p:set>
                                    <p:animEffect transition="in" filter="wipe(left)">
                                      <p:cBhvr>
                                        <p:cTn id="7" dur="500"/>
                                        <p:tgtEl>
                                          <p:spTgt spid="727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2706">
                                            <p:txEl>
                                              <p:pRg st="1" end="1"/>
                                            </p:txEl>
                                          </p:spTgt>
                                        </p:tgtEl>
                                        <p:attrNameLst>
                                          <p:attrName>style.visibility</p:attrName>
                                        </p:attrNameLst>
                                      </p:cBhvr>
                                      <p:to>
                                        <p:strVal val="visible"/>
                                      </p:to>
                                    </p:set>
                                    <p:animEffect transition="in" filter="wipe(left)">
                                      <p:cBhvr>
                                        <p:cTn id="12" dur="500"/>
                                        <p:tgtEl>
                                          <p:spTgt spid="727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2706">
                                            <p:txEl>
                                              <p:pRg st="2" end="2"/>
                                            </p:txEl>
                                          </p:spTgt>
                                        </p:tgtEl>
                                        <p:attrNameLst>
                                          <p:attrName>style.visibility</p:attrName>
                                        </p:attrNameLst>
                                      </p:cBhvr>
                                      <p:to>
                                        <p:strVal val="visible"/>
                                      </p:to>
                                    </p:set>
                                    <p:animEffect transition="in" filter="wipe(left)">
                                      <p:cBhvr>
                                        <p:cTn id="17" dur="500"/>
                                        <p:tgtEl>
                                          <p:spTgt spid="727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build="p" bldLvl="5"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Income differences around the world</a:t>
            </a:r>
            <a:endParaRPr lang="tr-TR" sz="3600" dirty="0"/>
          </a:p>
        </p:txBody>
      </p:sp>
      <p:sp>
        <p:nvSpPr>
          <p:cNvPr id="5" name="Subtitle 4"/>
          <p:cNvSpPr>
            <a:spLocks noGrp="1"/>
          </p:cNvSpPr>
          <p:nvPr>
            <p:ph type="body" idx="1"/>
          </p:nvPr>
        </p:nvSpPr>
        <p:spPr/>
        <p:txBody>
          <a:bodyPr>
            <a:normAutofit/>
          </a:bodyPr>
          <a:lstStyle/>
          <a:p>
            <a:r>
              <a:rPr lang="tr-TR" sz="1800" dirty="0">
                <a:hlinkClick r:id="rId2"/>
              </a:rPr>
              <a:t>http://econperspectives.blogspot.com/2008_08_01_archive.html</a:t>
            </a:r>
            <a:r>
              <a:rPr lang="en-US" sz="1800" dirty="0"/>
              <a:t> </a:t>
            </a:r>
            <a:endParaRPr lang="tr-TR" sz="1800" dirty="0"/>
          </a:p>
        </p:txBody>
      </p:sp>
    </p:spTree>
    <p:extLst>
      <p:ext uri="{BB962C8B-B14F-4D97-AF65-F5344CB8AC3E}">
        <p14:creationId xmlns:p14="http://schemas.microsoft.com/office/powerpoint/2010/main" val="1105768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 typical family eats</a:t>
            </a:r>
            <a:endParaRPr lang="tr-TR" dirty="0"/>
          </a:p>
        </p:txBody>
      </p:sp>
      <p:sp>
        <p:nvSpPr>
          <p:cNvPr id="3" name="Subtitle 2"/>
          <p:cNvSpPr>
            <a:spLocks noGrp="1"/>
          </p:cNvSpPr>
          <p:nvPr>
            <p:ph sz="quarter" idx="1"/>
          </p:nvPr>
        </p:nvSpPr>
        <p:spPr/>
        <p:txBody>
          <a:bodyPr>
            <a:normAutofit/>
          </a:bodyPr>
          <a:lstStyle/>
          <a:p>
            <a:r>
              <a:rPr lang="en-US" b="1" dirty="0">
                <a:hlinkClick r:id="rId2"/>
              </a:rPr>
              <a:t>Hungry Planet: What the World Eats</a:t>
            </a:r>
            <a:r>
              <a:rPr lang="en-US" b="1" dirty="0"/>
              <a:t> </a:t>
            </a:r>
          </a:p>
          <a:p>
            <a:r>
              <a:rPr lang="en-US" dirty="0"/>
              <a:t>Peter </a:t>
            </a:r>
            <a:r>
              <a:rPr lang="en-US" dirty="0" err="1"/>
              <a:t>Menzel</a:t>
            </a:r>
            <a:r>
              <a:rPr lang="en-US" dirty="0"/>
              <a:t> shows us the big differences in the standard-of-living around the globe by photographing </a:t>
            </a:r>
            <a:r>
              <a:rPr lang="en-US" sz="3600" b="1" dirty="0">
                <a:solidFill>
                  <a:srgbClr val="FF0000"/>
                </a:solidFill>
              </a:rPr>
              <a:t>what a typical family eats over the course of a week</a:t>
            </a:r>
            <a:r>
              <a:rPr lang="en-US" dirty="0"/>
              <a:t>.</a:t>
            </a:r>
          </a:p>
        </p:txBody>
      </p:sp>
    </p:spTree>
    <p:extLst>
      <p:ext uri="{BB962C8B-B14F-4D97-AF65-F5344CB8AC3E}">
        <p14:creationId xmlns:p14="http://schemas.microsoft.com/office/powerpoint/2010/main" val="275764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2400" dirty="0">
                <a:hlinkClick r:id="rId2"/>
              </a:rPr>
              <a:t>C</a:t>
            </a:r>
            <a:r>
              <a:rPr lang="tr-TR" sz="2400" dirty="0">
                <a:hlinkClick r:id="rId2"/>
              </a:rPr>
              <a:t>had: 2008 GDP </a:t>
            </a:r>
            <a:r>
              <a:rPr lang="tr-TR" sz="2400" dirty="0" err="1">
                <a:hlinkClick r:id="rId2"/>
              </a:rPr>
              <a:t>per</a:t>
            </a:r>
            <a:r>
              <a:rPr lang="tr-TR" sz="2400" dirty="0">
                <a:hlinkClick r:id="rId2"/>
              </a:rPr>
              <a:t> </a:t>
            </a:r>
            <a:r>
              <a:rPr lang="tr-TR" sz="2400" dirty="0" err="1">
                <a:hlinkClick r:id="rId2"/>
              </a:rPr>
              <a:t>capita</a:t>
            </a:r>
            <a:r>
              <a:rPr lang="tr-TR" sz="2400" dirty="0">
                <a:hlinkClick r:id="rId2"/>
              </a:rPr>
              <a:t> = $1,600.</a:t>
            </a:r>
            <a:endParaRPr lang="tr-TR" sz="2400" dirty="0"/>
          </a:p>
        </p:txBody>
      </p:sp>
      <p:sp>
        <p:nvSpPr>
          <p:cNvPr id="3" name="Content Placeholder 2"/>
          <p:cNvSpPr>
            <a:spLocks noGrp="1"/>
          </p:cNvSpPr>
          <p:nvPr>
            <p:ph sz="quarter" idx="1"/>
          </p:nvPr>
        </p:nvSpPr>
        <p:spPr/>
        <p:txBody>
          <a:bodyPr/>
          <a:lstStyle/>
          <a:p>
            <a:endParaRPr lang="tr-TR"/>
          </a:p>
        </p:txBody>
      </p:sp>
      <p:pic>
        <p:nvPicPr>
          <p:cNvPr id="1026" name="Picture 2"/>
          <p:cNvPicPr>
            <a:picLocks noChangeAspect="1" noChangeArrowheads="1"/>
          </p:cNvPicPr>
          <p:nvPr/>
        </p:nvPicPr>
        <p:blipFill>
          <a:blip r:embed="rId3" cstate="print"/>
          <a:srcRect/>
          <a:stretch>
            <a:fillRect/>
          </a:stretch>
        </p:blipFill>
        <p:spPr bwMode="auto">
          <a:xfrm>
            <a:off x="331986" y="980728"/>
            <a:ext cx="8273793" cy="5470723"/>
          </a:xfrm>
          <a:prstGeom prst="rect">
            <a:avLst/>
          </a:prstGeom>
          <a:noFill/>
          <a:ln w="9525">
            <a:noFill/>
            <a:miter lim="800000"/>
            <a:headEnd/>
            <a:tailEnd/>
          </a:ln>
        </p:spPr>
      </p:pic>
    </p:spTree>
    <p:extLst>
      <p:ext uri="{BB962C8B-B14F-4D97-AF65-F5344CB8AC3E}">
        <p14:creationId xmlns:p14="http://schemas.microsoft.com/office/powerpoint/2010/main" val="74513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tr-TR" sz="2800" dirty="0" err="1"/>
              <a:t>Mexico</a:t>
            </a:r>
            <a:r>
              <a:rPr lang="tr-TR" sz="2800" dirty="0"/>
              <a:t>: 2008 GDP </a:t>
            </a:r>
            <a:r>
              <a:rPr lang="tr-TR" sz="2800" dirty="0" err="1"/>
              <a:t>per</a:t>
            </a:r>
            <a:r>
              <a:rPr lang="tr-TR" sz="2800" dirty="0"/>
              <a:t> </a:t>
            </a:r>
            <a:r>
              <a:rPr lang="tr-TR" sz="2800" dirty="0" err="1"/>
              <a:t>capita</a:t>
            </a:r>
            <a:r>
              <a:rPr lang="tr-TR" sz="2800" dirty="0"/>
              <a:t> = $14,200</a:t>
            </a:r>
          </a:p>
        </p:txBody>
      </p:sp>
      <p:sp>
        <p:nvSpPr>
          <p:cNvPr id="3" name="Content Placeholder 2"/>
          <p:cNvSpPr>
            <a:spLocks noGrp="1"/>
          </p:cNvSpPr>
          <p:nvPr>
            <p:ph sz="quarter" idx="1"/>
          </p:nvPr>
        </p:nvSpPr>
        <p:spPr/>
        <p:txBody>
          <a:bodyPr/>
          <a:lstStyle/>
          <a:p>
            <a:endParaRPr lang="tr-TR"/>
          </a:p>
        </p:txBody>
      </p:sp>
      <p:pic>
        <p:nvPicPr>
          <p:cNvPr id="2050" name="Picture 2"/>
          <p:cNvPicPr>
            <a:picLocks noChangeAspect="1" noChangeArrowheads="1"/>
          </p:cNvPicPr>
          <p:nvPr/>
        </p:nvPicPr>
        <p:blipFill>
          <a:blip r:embed="rId2" cstate="print"/>
          <a:srcRect/>
          <a:stretch>
            <a:fillRect/>
          </a:stretch>
        </p:blipFill>
        <p:spPr bwMode="auto">
          <a:xfrm>
            <a:off x="323528" y="838598"/>
            <a:ext cx="8409946" cy="5560750"/>
          </a:xfrm>
          <a:prstGeom prst="rect">
            <a:avLst/>
          </a:prstGeom>
          <a:noFill/>
          <a:ln w="9525">
            <a:noFill/>
            <a:miter lim="800000"/>
            <a:headEnd/>
            <a:tailEnd/>
          </a:ln>
        </p:spPr>
      </p:pic>
    </p:spTree>
    <p:extLst>
      <p:ext uri="{BB962C8B-B14F-4D97-AF65-F5344CB8AC3E}">
        <p14:creationId xmlns:p14="http://schemas.microsoft.com/office/powerpoint/2010/main" val="213464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tr-TR" sz="2400" dirty="0"/>
              <a:t>United </a:t>
            </a:r>
            <a:r>
              <a:rPr lang="tr-TR" sz="2400" dirty="0" err="1"/>
              <a:t>States</a:t>
            </a:r>
            <a:r>
              <a:rPr lang="tr-TR" sz="2400" dirty="0"/>
              <a:t>: 2008 GDP </a:t>
            </a:r>
            <a:r>
              <a:rPr lang="tr-TR" sz="2400" dirty="0" err="1"/>
              <a:t>per</a:t>
            </a:r>
            <a:r>
              <a:rPr lang="tr-TR" sz="2400" dirty="0"/>
              <a:t> </a:t>
            </a:r>
            <a:r>
              <a:rPr lang="tr-TR" sz="2400" dirty="0" err="1"/>
              <a:t>capita</a:t>
            </a:r>
            <a:r>
              <a:rPr lang="tr-TR" sz="2400" dirty="0"/>
              <a:t> = $47,000</a:t>
            </a:r>
          </a:p>
        </p:txBody>
      </p:sp>
      <p:sp>
        <p:nvSpPr>
          <p:cNvPr id="3" name="Content Placeholder 2"/>
          <p:cNvSpPr>
            <a:spLocks noGrp="1"/>
          </p:cNvSpPr>
          <p:nvPr>
            <p:ph sz="quarter" idx="1"/>
          </p:nvPr>
        </p:nvSpPr>
        <p:spPr/>
        <p:txBody>
          <a:bodyPr/>
          <a:lstStyle/>
          <a:p>
            <a:endParaRPr lang="tr-TR"/>
          </a:p>
        </p:txBody>
      </p:sp>
      <p:pic>
        <p:nvPicPr>
          <p:cNvPr id="3074" name="Picture 2"/>
          <p:cNvPicPr>
            <a:picLocks noChangeAspect="1" noChangeArrowheads="1"/>
          </p:cNvPicPr>
          <p:nvPr/>
        </p:nvPicPr>
        <p:blipFill>
          <a:blip r:embed="rId2" cstate="print"/>
          <a:srcRect/>
          <a:stretch>
            <a:fillRect/>
          </a:stretch>
        </p:blipFill>
        <p:spPr bwMode="auto">
          <a:xfrm>
            <a:off x="251520" y="827115"/>
            <a:ext cx="8712968" cy="5761112"/>
          </a:xfrm>
          <a:prstGeom prst="rect">
            <a:avLst/>
          </a:prstGeom>
          <a:noFill/>
          <a:ln w="9525">
            <a:noFill/>
            <a:miter lim="800000"/>
            <a:headEnd/>
            <a:tailEnd/>
          </a:ln>
        </p:spPr>
      </p:pic>
    </p:spTree>
    <p:extLst>
      <p:ext uri="{BB962C8B-B14F-4D97-AF65-F5344CB8AC3E}">
        <p14:creationId xmlns:p14="http://schemas.microsoft.com/office/powerpoint/2010/main" val="2211701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material possessions of a typical family</a:t>
            </a:r>
            <a:endParaRPr lang="tr-TR" dirty="0"/>
          </a:p>
        </p:txBody>
      </p:sp>
      <p:sp>
        <p:nvSpPr>
          <p:cNvPr id="5" name="Subtitle 4"/>
          <p:cNvSpPr>
            <a:spLocks noGrp="1"/>
          </p:cNvSpPr>
          <p:nvPr>
            <p:ph sz="quarter" idx="1"/>
          </p:nvPr>
        </p:nvSpPr>
        <p:spPr/>
        <p:txBody>
          <a:bodyPr>
            <a:normAutofit/>
          </a:bodyPr>
          <a:lstStyle/>
          <a:p>
            <a:r>
              <a:rPr lang="en-US" b="1" i="1" dirty="0">
                <a:hlinkClick r:id="rId2"/>
              </a:rPr>
              <a:t>Material World: A Global Family Portrait</a:t>
            </a:r>
            <a:r>
              <a:rPr lang="en-US" dirty="0"/>
              <a:t> </a:t>
            </a:r>
          </a:p>
          <a:p>
            <a:r>
              <a:rPr lang="en-US" dirty="0"/>
              <a:t>by Peter </a:t>
            </a:r>
            <a:r>
              <a:rPr lang="en-US" dirty="0" err="1"/>
              <a:t>Menzel</a:t>
            </a:r>
            <a:r>
              <a:rPr lang="en-US" dirty="0"/>
              <a:t>.</a:t>
            </a:r>
            <a:br>
              <a:rPr lang="en-US" dirty="0"/>
            </a:br>
            <a:br>
              <a:rPr lang="en-US" dirty="0"/>
            </a:br>
            <a:r>
              <a:rPr lang="en-US" dirty="0"/>
              <a:t>The differences in economic growth around the world in photographs: the material possessions of a typical family in various countries.</a:t>
            </a:r>
            <a:endParaRPr lang="tr-TR" dirty="0"/>
          </a:p>
        </p:txBody>
      </p:sp>
    </p:spTree>
    <p:extLst>
      <p:ext uri="{BB962C8B-B14F-4D97-AF65-F5344CB8AC3E}">
        <p14:creationId xmlns:p14="http://schemas.microsoft.com/office/powerpoint/2010/main" val="495605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572E2D"/>
      </a:dk1>
      <a:lt1>
        <a:srgbClr val="2A5657"/>
      </a:lt1>
      <a:dk2>
        <a:srgbClr val="A7A7A7"/>
      </a:dk2>
      <a:lt2>
        <a:srgbClr val="535353"/>
      </a:lt2>
      <a:accent1>
        <a:srgbClr val="4F81BD"/>
      </a:accent1>
      <a:accent2>
        <a:srgbClr val="C0504D"/>
      </a:accent2>
      <a:accent3>
        <a:srgbClr val="ACB4B4"/>
      </a:accent3>
      <a:accent4>
        <a:srgbClr val="492625"/>
      </a:accent4>
      <a:accent5>
        <a:srgbClr val="B2C1DB"/>
      </a:accent5>
      <a:accent6>
        <a:srgbClr val="AE4845"/>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TotalTime>
  <Words>2293</Words>
  <Application>Microsoft Office PowerPoint</Application>
  <PresentationFormat>On-screen Show (4:3)</PresentationFormat>
  <Paragraphs>201</Paragraphs>
  <Slides>37</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Arial</vt:lpstr>
      <vt:lpstr>ArialMT</vt:lpstr>
      <vt:lpstr>Calibri</vt:lpstr>
      <vt:lpstr>Franklin Gothic Book</vt:lpstr>
      <vt:lpstr>Helvetica</vt:lpstr>
      <vt:lpstr>Noteworthy Bold</vt:lpstr>
      <vt:lpstr>Perpetua</vt:lpstr>
      <vt:lpstr>Times New Roman</vt:lpstr>
      <vt:lpstr>Wingdings</vt:lpstr>
      <vt:lpstr>Wingdings 2</vt:lpstr>
      <vt:lpstr>Equity</vt:lpstr>
      <vt:lpstr>1_Equity</vt:lpstr>
      <vt:lpstr>Econ 100 Principles of Economics</vt:lpstr>
      <vt:lpstr>PowerPoint Presentation</vt:lpstr>
      <vt:lpstr>  Production and Growth  </vt:lpstr>
      <vt:lpstr>Income differences around the world</vt:lpstr>
      <vt:lpstr>What a typical family eats</vt:lpstr>
      <vt:lpstr>Chad: 2008 GDP per capita = $1,600.</vt:lpstr>
      <vt:lpstr>Mexico: 2008 GDP per capita = $14,200</vt:lpstr>
      <vt:lpstr>United States: 2008 GDP per capita = $47,000</vt:lpstr>
      <vt:lpstr>The material possessions of a typical family</vt:lpstr>
      <vt:lpstr>PowerPoint Presentation</vt:lpstr>
      <vt:lpstr>Mali: The Natomo Family</vt:lpstr>
      <vt:lpstr>PowerPoint Presentation</vt:lpstr>
      <vt:lpstr>India: The Yadev Family</vt:lpstr>
      <vt:lpstr>PowerPoint Presentation</vt:lpstr>
      <vt:lpstr>China: The Wu Family</vt:lpstr>
      <vt:lpstr>PowerPoint Presentation</vt:lpstr>
      <vt:lpstr>United States: The Skeen Family</vt:lpstr>
      <vt:lpstr>PowerPoint Presentation</vt:lpstr>
      <vt:lpstr>Japan: The Ukita Family</vt:lpstr>
      <vt:lpstr>How big is the world economy?</vt:lpstr>
      <vt:lpstr>GDP figures around the world 2013 World Development Indicators database, World Bank, 22 September 2014 </vt:lpstr>
      <vt:lpstr>PowerPoint Presentation</vt:lpstr>
      <vt:lpstr>PowerPoint Presentation</vt:lpstr>
      <vt:lpstr>The GDP ranking  with PPP </vt:lpstr>
      <vt:lpstr>PowerPoint Presentation</vt:lpstr>
      <vt:lpstr>Is the US the richest country in the world?</vt:lpstr>
      <vt:lpstr>Incomes  and Growth Around the World</vt:lpstr>
      <vt:lpstr>Incomes  and Growth Around the World</vt:lpstr>
      <vt:lpstr>PowerPoint Presentation</vt:lpstr>
      <vt:lpstr>What determines a country’s standard of living?</vt:lpstr>
      <vt:lpstr>Productivity</vt:lpstr>
      <vt:lpstr>Why Productivity Is So Important</vt:lpstr>
      <vt:lpstr>Physical Capital Per Worker</vt:lpstr>
      <vt:lpstr>Human Capital Per Worker</vt:lpstr>
      <vt:lpstr>Natural Resources Per Worker</vt:lpstr>
      <vt:lpstr>Technological Knowledge</vt:lpstr>
      <vt:lpstr>Tech. Knowledge vs. Human Capital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Production and Growth</dc:title>
  <dc:creator>Ozgur Yilmaz</dc:creator>
  <cp:lastModifiedBy>Selin Öztürk</cp:lastModifiedBy>
  <cp:revision>15</cp:revision>
  <dcterms:modified xsi:type="dcterms:W3CDTF">2023-05-21T09:49:20Z</dcterms:modified>
</cp:coreProperties>
</file>